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0"/>
  </p:notesMasterIdLst>
  <p:sldIdLst>
    <p:sldId id="265" r:id="rId5"/>
    <p:sldId id="266" r:id="rId6"/>
    <p:sldId id="269" r:id="rId7"/>
    <p:sldId id="270" r:id="rId8"/>
    <p:sldId id="271" r:id="rId9"/>
  </p:sldIdLst>
  <p:sldSz cx="10693400" cy="7556500"/>
  <p:notesSz cx="9926638" cy="14355763"/>
  <p:embeddedFontLst>
    <p:embeddedFont>
      <p:font typeface="DM Sans" pitchFamily="2" charset="0"/>
      <p:regular r:id="rId11"/>
      <p:bold r:id="rId12"/>
      <p:italic r:id="rId13"/>
      <p:boldItalic r:id="rId14"/>
    </p:embeddedFont>
    <p:embeddedFont>
      <p:font typeface="DM Sans Bold" charset="0"/>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F3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A0761F-CE54-4CEE-08C8-DBAC65D42289}" v="203" dt="2026-03-13T15:42:01.618"/>
    <p1510:client id="{5083E304-3A69-BBA9-4815-A763195F03DE}" v="1286" dt="2026-03-13T10:40:03.1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1440"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5" Type="http://schemas.openxmlformats.org/officeDocument/2006/relationships/slide" Target="slides/slide1.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720282"/>
          </a:xfrm>
          <a:prstGeom prst="rect">
            <a:avLst/>
          </a:prstGeom>
        </p:spPr>
        <p:txBody>
          <a:bodyPr vert="horz" lIns="132762" tIns="66381" rIns="132762" bIns="66381" rtlCol="0"/>
          <a:lstStyle>
            <a:lvl1pPr algn="l">
              <a:defRPr sz="1700"/>
            </a:lvl1pPr>
          </a:lstStyle>
          <a:p>
            <a:endParaRPr lang="en-GB"/>
          </a:p>
        </p:txBody>
      </p:sp>
      <p:sp>
        <p:nvSpPr>
          <p:cNvPr id="3" name="Date Placeholder 2"/>
          <p:cNvSpPr>
            <a:spLocks noGrp="1"/>
          </p:cNvSpPr>
          <p:nvPr>
            <p:ph type="dt" idx="1"/>
          </p:nvPr>
        </p:nvSpPr>
        <p:spPr>
          <a:xfrm>
            <a:off x="5622799" y="0"/>
            <a:ext cx="4301543" cy="720282"/>
          </a:xfrm>
          <a:prstGeom prst="rect">
            <a:avLst/>
          </a:prstGeom>
        </p:spPr>
        <p:txBody>
          <a:bodyPr vert="horz" lIns="132762" tIns="66381" rIns="132762" bIns="66381" rtlCol="0"/>
          <a:lstStyle>
            <a:lvl1pPr algn="r">
              <a:defRPr sz="1700"/>
            </a:lvl1pPr>
          </a:lstStyle>
          <a:p>
            <a:fld id="{C25B530A-40F9-4949-BE82-70E9583A6196}" type="datetimeFigureOut">
              <a:rPr lang="en-GB" smtClean="0"/>
              <a:t>20/03/2026</a:t>
            </a:fld>
            <a:endParaRPr lang="en-GB"/>
          </a:p>
        </p:txBody>
      </p:sp>
      <p:sp>
        <p:nvSpPr>
          <p:cNvPr id="4" name="Slide Image Placeholder 3"/>
          <p:cNvSpPr>
            <a:spLocks noGrp="1" noRot="1" noChangeAspect="1"/>
          </p:cNvSpPr>
          <p:nvPr>
            <p:ph type="sldImg" idx="2"/>
          </p:nvPr>
        </p:nvSpPr>
        <p:spPr>
          <a:xfrm>
            <a:off x="1536700" y="1795463"/>
            <a:ext cx="6853238" cy="4843462"/>
          </a:xfrm>
          <a:prstGeom prst="rect">
            <a:avLst/>
          </a:prstGeom>
          <a:noFill/>
          <a:ln w="12700">
            <a:solidFill>
              <a:prstClr val="black"/>
            </a:solidFill>
          </a:ln>
        </p:spPr>
        <p:txBody>
          <a:bodyPr vert="horz" lIns="132762" tIns="66381" rIns="132762" bIns="66381" rtlCol="0" anchor="ctr"/>
          <a:lstStyle/>
          <a:p>
            <a:endParaRPr lang="en-GB"/>
          </a:p>
        </p:txBody>
      </p:sp>
      <p:sp>
        <p:nvSpPr>
          <p:cNvPr id="5" name="Notes Placeholder 4"/>
          <p:cNvSpPr>
            <a:spLocks noGrp="1"/>
          </p:cNvSpPr>
          <p:nvPr>
            <p:ph type="body" sz="quarter" idx="3"/>
          </p:nvPr>
        </p:nvSpPr>
        <p:spPr>
          <a:xfrm>
            <a:off x="992665" y="6908710"/>
            <a:ext cx="7941310" cy="5652582"/>
          </a:xfrm>
          <a:prstGeom prst="rect">
            <a:avLst/>
          </a:prstGeom>
        </p:spPr>
        <p:txBody>
          <a:bodyPr vert="horz" lIns="132762" tIns="66381" rIns="132762" bIns="663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13635485"/>
            <a:ext cx="4301543" cy="720280"/>
          </a:xfrm>
          <a:prstGeom prst="rect">
            <a:avLst/>
          </a:prstGeom>
        </p:spPr>
        <p:txBody>
          <a:bodyPr vert="horz" lIns="132762" tIns="66381" rIns="132762" bIns="66381" rtlCol="0" anchor="b"/>
          <a:lstStyle>
            <a:lvl1pPr algn="l">
              <a:defRPr sz="1700"/>
            </a:lvl1pPr>
          </a:lstStyle>
          <a:p>
            <a:endParaRPr lang="en-GB"/>
          </a:p>
        </p:txBody>
      </p:sp>
      <p:sp>
        <p:nvSpPr>
          <p:cNvPr id="7" name="Slide Number Placeholder 6"/>
          <p:cNvSpPr>
            <a:spLocks noGrp="1"/>
          </p:cNvSpPr>
          <p:nvPr>
            <p:ph type="sldNum" sz="quarter" idx="5"/>
          </p:nvPr>
        </p:nvSpPr>
        <p:spPr>
          <a:xfrm>
            <a:off x="5622799" y="13635485"/>
            <a:ext cx="4301543" cy="720280"/>
          </a:xfrm>
          <a:prstGeom prst="rect">
            <a:avLst/>
          </a:prstGeom>
        </p:spPr>
        <p:txBody>
          <a:bodyPr vert="horz" lIns="132762" tIns="66381" rIns="132762" bIns="66381" rtlCol="0" anchor="b"/>
          <a:lstStyle>
            <a:lvl1pPr algn="r">
              <a:defRPr sz="1700"/>
            </a:lvl1pPr>
          </a:lstStyle>
          <a:p>
            <a:fld id="{FED504A7-684C-43D8-9EA9-991A752B5863}" type="slidenum">
              <a:rPr lang="en-GB" smtClean="0"/>
              <a:t>‹#›</a:t>
            </a:fld>
            <a:endParaRPr lang="en-GB"/>
          </a:p>
        </p:txBody>
      </p:sp>
    </p:spTree>
    <p:extLst>
      <p:ext uri="{BB962C8B-B14F-4D97-AF65-F5344CB8AC3E}">
        <p14:creationId xmlns:p14="http://schemas.microsoft.com/office/powerpoint/2010/main" val="1753362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C44FD-1B04-2A09-2378-6488B0C0BA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C5329C-B4EE-4731-34AC-52074FB2E8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371534-F2DF-557C-FBC9-95495703B91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41DFABB-CF16-D7F8-6632-5B13D2079C64}"/>
              </a:ext>
            </a:extLst>
          </p:cNvPr>
          <p:cNvSpPr>
            <a:spLocks noGrp="1"/>
          </p:cNvSpPr>
          <p:nvPr>
            <p:ph type="sldNum" sz="quarter" idx="5"/>
          </p:nvPr>
        </p:nvSpPr>
        <p:spPr/>
        <p:txBody>
          <a:bodyPr/>
          <a:lstStyle/>
          <a:p>
            <a:fld id="{FED504A7-684C-43D8-9EA9-991A752B5863}" type="slidenum">
              <a:rPr lang="en-GB" smtClean="0"/>
              <a:t>1</a:t>
            </a:fld>
            <a:endParaRPr lang="en-GB"/>
          </a:p>
        </p:txBody>
      </p:sp>
    </p:spTree>
    <p:extLst>
      <p:ext uri="{BB962C8B-B14F-4D97-AF65-F5344CB8AC3E}">
        <p14:creationId xmlns:p14="http://schemas.microsoft.com/office/powerpoint/2010/main" val="3740932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9A09A-235F-0CAB-659C-453880C312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9F38D2-11C8-088B-61B5-AD3E6B989E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B56636-70E2-9FBF-5872-2DDD8C2FA01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DF44315-2D82-5B15-E641-57FE9E97BBAA}"/>
              </a:ext>
            </a:extLst>
          </p:cNvPr>
          <p:cNvSpPr>
            <a:spLocks noGrp="1"/>
          </p:cNvSpPr>
          <p:nvPr>
            <p:ph type="sldNum" sz="quarter" idx="5"/>
          </p:nvPr>
        </p:nvSpPr>
        <p:spPr/>
        <p:txBody>
          <a:bodyPr/>
          <a:lstStyle/>
          <a:p>
            <a:fld id="{FED504A7-684C-43D8-9EA9-991A752B5863}" type="slidenum">
              <a:rPr lang="en-GB" smtClean="0"/>
              <a:t>2</a:t>
            </a:fld>
            <a:endParaRPr lang="en-GB"/>
          </a:p>
        </p:txBody>
      </p:sp>
    </p:spTree>
    <p:extLst>
      <p:ext uri="{BB962C8B-B14F-4D97-AF65-F5344CB8AC3E}">
        <p14:creationId xmlns:p14="http://schemas.microsoft.com/office/powerpoint/2010/main" val="641153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4FF45-8535-79B3-281E-32E0D2B33C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450532-8E25-964C-6B95-EE054BAF9E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161549-D29C-F1C1-B9B8-82C12942F5D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6BF414E-BD7B-3171-B2C0-90E2153CA9E7}"/>
              </a:ext>
            </a:extLst>
          </p:cNvPr>
          <p:cNvSpPr>
            <a:spLocks noGrp="1"/>
          </p:cNvSpPr>
          <p:nvPr>
            <p:ph type="sldNum" sz="quarter" idx="5"/>
          </p:nvPr>
        </p:nvSpPr>
        <p:spPr/>
        <p:txBody>
          <a:bodyPr/>
          <a:lstStyle/>
          <a:p>
            <a:fld id="{FED504A7-684C-43D8-9EA9-991A752B5863}" type="slidenum">
              <a:rPr lang="en-GB" smtClean="0"/>
              <a:t>3</a:t>
            </a:fld>
            <a:endParaRPr lang="en-GB"/>
          </a:p>
        </p:txBody>
      </p:sp>
    </p:spTree>
    <p:extLst>
      <p:ext uri="{BB962C8B-B14F-4D97-AF65-F5344CB8AC3E}">
        <p14:creationId xmlns:p14="http://schemas.microsoft.com/office/powerpoint/2010/main" val="3609312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9799E-0921-36AB-C9DA-C9E239EE8D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F0C65A-B049-35A8-95C1-BE276E3CCB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A76102-DA77-8C9B-5804-C435A45D358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2353257-EDE1-6D66-8DE5-DE6B3C5B5464}"/>
              </a:ext>
            </a:extLst>
          </p:cNvPr>
          <p:cNvSpPr>
            <a:spLocks noGrp="1"/>
          </p:cNvSpPr>
          <p:nvPr>
            <p:ph type="sldNum" sz="quarter" idx="5"/>
          </p:nvPr>
        </p:nvSpPr>
        <p:spPr/>
        <p:txBody>
          <a:bodyPr/>
          <a:lstStyle/>
          <a:p>
            <a:fld id="{FED504A7-684C-43D8-9EA9-991A752B5863}" type="slidenum">
              <a:rPr lang="en-GB" smtClean="0"/>
              <a:t>4</a:t>
            </a:fld>
            <a:endParaRPr lang="en-GB"/>
          </a:p>
        </p:txBody>
      </p:sp>
    </p:spTree>
    <p:extLst>
      <p:ext uri="{BB962C8B-B14F-4D97-AF65-F5344CB8AC3E}">
        <p14:creationId xmlns:p14="http://schemas.microsoft.com/office/powerpoint/2010/main" val="1014122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F2CB0-348E-BE74-441C-4CF58F29DD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476D1D-6306-2461-4784-8719ACE9C7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D55BD6-18B8-1CE3-407A-BD5D7491D88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E584CBB-90B8-7663-92D7-A59EC31455DA}"/>
              </a:ext>
            </a:extLst>
          </p:cNvPr>
          <p:cNvSpPr>
            <a:spLocks noGrp="1"/>
          </p:cNvSpPr>
          <p:nvPr>
            <p:ph type="sldNum" sz="quarter" idx="5"/>
          </p:nvPr>
        </p:nvSpPr>
        <p:spPr/>
        <p:txBody>
          <a:bodyPr/>
          <a:lstStyle/>
          <a:p>
            <a:fld id="{FED504A7-684C-43D8-9EA9-991A752B5863}" type="slidenum">
              <a:rPr lang="en-GB" smtClean="0"/>
              <a:t>5</a:t>
            </a:fld>
            <a:endParaRPr lang="en-GB"/>
          </a:p>
        </p:txBody>
      </p:sp>
    </p:spTree>
    <p:extLst>
      <p:ext uri="{BB962C8B-B14F-4D97-AF65-F5344CB8AC3E}">
        <p14:creationId xmlns:p14="http://schemas.microsoft.com/office/powerpoint/2010/main" val="3626830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image" Target="../media/image9.png"/><Relationship Id="rId15" Type="http://schemas.openxmlformats.org/officeDocument/2006/relationships/image" Target="../media/image8.svg"/><Relationship Id="rId10" Type="http://schemas.openxmlformats.org/officeDocument/2006/relationships/image" Target="../media/image12.jpeg"/><Relationship Id="rId4" Type="http://schemas.openxmlformats.org/officeDocument/2006/relationships/image" Target="../media/image2.png"/><Relationship Id="rId9" Type="http://schemas.microsoft.com/office/2007/relationships/hdphoto" Target="../media/hdphoto1.wdp"/><Relationship Id="rId1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18.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7.png"/><Relationship Id="rId5" Type="http://schemas.openxmlformats.org/officeDocument/2006/relationships/image" Target="../media/image9.png"/><Relationship Id="rId10" Type="http://schemas.openxmlformats.org/officeDocument/2006/relationships/image" Target="../media/image5.jpeg"/><Relationship Id="rId4" Type="http://schemas.openxmlformats.org/officeDocument/2006/relationships/image" Target="../media/image2.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3E2"/>
        </a:solidFill>
        <a:effectLst/>
      </p:bgPr>
    </p:bg>
    <p:spTree>
      <p:nvGrpSpPr>
        <p:cNvPr id="1" name="">
          <a:extLst>
            <a:ext uri="{FF2B5EF4-FFF2-40B4-BE49-F238E27FC236}">
              <a16:creationId xmlns:a16="http://schemas.microsoft.com/office/drawing/2014/main" id="{79A8483C-F0A1-E00B-00D5-D5DFEBB71FC7}"/>
            </a:ext>
          </a:extLst>
        </p:cNvPr>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1C0783E-C829-60D1-7693-0614EE841B9E}"/>
              </a:ext>
            </a:extLst>
          </p:cNvPr>
          <p:cNvGraphicFramePr>
            <a:graphicFrameLocks noGrp="1"/>
          </p:cNvGraphicFramePr>
          <p:nvPr>
            <p:extLst>
              <p:ext uri="{D42A27DB-BD31-4B8C-83A1-F6EECF244321}">
                <p14:modId xmlns:p14="http://schemas.microsoft.com/office/powerpoint/2010/main" val="1774994413"/>
              </p:ext>
            </p:extLst>
          </p:nvPr>
        </p:nvGraphicFramePr>
        <p:xfrm>
          <a:off x="2676218" y="607739"/>
          <a:ext cx="7909307" cy="6886096"/>
        </p:xfrm>
        <a:graphic>
          <a:graphicData uri="http://schemas.openxmlformats.org/drawingml/2006/table">
            <a:tbl>
              <a:tblPr/>
              <a:tblGrid>
                <a:gridCol w="1497059">
                  <a:extLst>
                    <a:ext uri="{9D8B030D-6E8A-4147-A177-3AD203B41FA5}">
                      <a16:colId xmlns:a16="http://schemas.microsoft.com/office/drawing/2014/main" val="20000"/>
                    </a:ext>
                  </a:extLst>
                </a:gridCol>
                <a:gridCol w="1603061">
                  <a:extLst>
                    <a:ext uri="{9D8B030D-6E8A-4147-A177-3AD203B41FA5}">
                      <a16:colId xmlns:a16="http://schemas.microsoft.com/office/drawing/2014/main" val="20001"/>
                    </a:ext>
                  </a:extLst>
                </a:gridCol>
                <a:gridCol w="1602444">
                  <a:extLst>
                    <a:ext uri="{9D8B030D-6E8A-4147-A177-3AD203B41FA5}">
                      <a16:colId xmlns:a16="http://schemas.microsoft.com/office/drawing/2014/main" val="20002"/>
                    </a:ext>
                  </a:extLst>
                </a:gridCol>
                <a:gridCol w="1582266">
                  <a:extLst>
                    <a:ext uri="{9D8B030D-6E8A-4147-A177-3AD203B41FA5}">
                      <a16:colId xmlns:a16="http://schemas.microsoft.com/office/drawing/2014/main" val="20003"/>
                    </a:ext>
                  </a:extLst>
                </a:gridCol>
                <a:gridCol w="1624477">
                  <a:extLst>
                    <a:ext uri="{9D8B030D-6E8A-4147-A177-3AD203B41FA5}">
                      <a16:colId xmlns:a16="http://schemas.microsoft.com/office/drawing/2014/main" val="20004"/>
                    </a:ext>
                  </a:extLst>
                </a:gridCol>
              </a:tblGrid>
              <a:tr h="309285">
                <a:tc>
                  <a:txBody>
                    <a:bodyPr/>
                    <a:lstStyle/>
                    <a:p>
                      <a:pPr algn="ctr">
                        <a:lnSpc>
                          <a:spcPts val="1928"/>
                        </a:lnSpc>
                        <a:defRPr/>
                      </a:pPr>
                      <a:endParaRPr lang="en-US" sz="1100" dirty="0">
                        <a:solidFill>
                          <a:srgbClr val="000000"/>
                        </a:solidFill>
                        <a:latin typeface="DM Sans Bold"/>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endParaRPr lang="en-US" sz="1100" dirty="0">
                        <a:solidFill>
                          <a:srgbClr val="000000"/>
                        </a:solidFill>
                        <a:latin typeface="DM Sans Bold"/>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100" dirty="0">
                          <a:solidFill>
                            <a:srgbClr val="000000"/>
                          </a:solidFill>
                          <a:latin typeface="DM Sans Bold"/>
                        </a:rPr>
                        <a:t>Wednesday </a:t>
                      </a:r>
                      <a:r>
                        <a:rPr lang="en-US" sz="1100">
                          <a:solidFill>
                            <a:srgbClr val="000000"/>
                          </a:solidFill>
                          <a:latin typeface="DM Sans Bold"/>
                        </a:rPr>
                        <a:t>1st</a:t>
                      </a:r>
                      <a:endParaRPr lang="en-US" sz="1100" dirty="0">
                        <a:solidFill>
                          <a:srgbClr val="000000"/>
                        </a:solidFill>
                        <a:latin typeface="DM Sans Bold"/>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100">
                          <a:solidFill>
                            <a:srgbClr val="000000"/>
                          </a:solidFill>
                          <a:latin typeface="DM Sans Bold"/>
                        </a:rPr>
                        <a:t>Thursday 2nd</a:t>
                      </a: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100">
                          <a:solidFill>
                            <a:srgbClr val="000000"/>
                          </a:solidFill>
                          <a:latin typeface="DM Sans Bold"/>
                        </a:rPr>
                        <a:t>Friday 3rd</a:t>
                      </a:r>
                      <a:endParaRPr lang="en-US" sz="1000" dirty="0"/>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extLst>
                  <a:ext uri="{0D108BD9-81ED-4DB2-BD59-A6C34878D82A}">
                    <a16:rowId xmlns:a16="http://schemas.microsoft.com/office/drawing/2014/main" val="10000"/>
                  </a:ext>
                </a:extLst>
              </a:tr>
              <a:tr h="641581">
                <a:tc>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endParaRPr lang="en-US" sz="900" b="0" dirty="0">
                        <a:solidFill>
                          <a:srgbClr val="000000"/>
                        </a:solidFill>
                        <a:latin typeface="DM San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endParaRPr lang="en-US" sz="900" b="0" dirty="0">
                        <a:solidFill>
                          <a:srgbClr val="000000"/>
                        </a:solidFill>
                        <a:latin typeface="DM San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r>
                        <a:rPr lang="en-US" sz="900" b="0" dirty="0">
                          <a:solidFill>
                            <a:srgbClr val="000000"/>
                          </a:solidFill>
                          <a:latin typeface="DM Sans"/>
                        </a:rPr>
                        <a:t>Hub open from 9:30 for breakfast &amp; drop-in support!</a:t>
                      </a: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r>
                        <a:rPr lang="en-US" sz="900" b="0" dirty="0">
                          <a:solidFill>
                            <a:srgbClr val="000000"/>
                          </a:solidFill>
                          <a:latin typeface="DM Sans"/>
                        </a:rPr>
                        <a:t>Hub open from 9:30 for breakfast &amp; drop-in support!</a:t>
                      </a: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rtl="0" eaLnBrk="1" fontAlgn="auto" latinLnBrk="0" hangingPunct="1">
                        <a:lnSpc>
                          <a:spcPts val="1515"/>
                        </a:lnSpc>
                        <a:spcBef>
                          <a:spcPts val="0"/>
                        </a:spcBef>
                        <a:spcAft>
                          <a:spcPts val="0"/>
                        </a:spcAft>
                        <a:buClrTx/>
                        <a:buSzTx/>
                        <a:buFontTx/>
                        <a:buNone/>
                      </a:pPr>
                      <a:endParaRPr lang="en-US" sz="1200" b="1" dirty="0">
                        <a:solidFill>
                          <a:srgbClr val="000000"/>
                        </a:solidFill>
                        <a:latin typeface="DM Sans"/>
                      </a:endParaRPr>
                    </a:p>
                    <a:p>
                      <a:pPr marL="0" marR="0" lvl="0" indent="0" algn="ctr" rtl="0" eaLnBrk="1" fontAlgn="auto" latinLnBrk="0" hangingPunct="1">
                        <a:lnSpc>
                          <a:spcPts val="1515"/>
                        </a:lnSpc>
                        <a:spcBef>
                          <a:spcPts val="0"/>
                        </a:spcBef>
                        <a:spcAft>
                          <a:spcPts val="0"/>
                        </a:spcAft>
                        <a:buClrTx/>
                        <a:buSzTx/>
                        <a:buFontTx/>
                        <a:buNone/>
                      </a:pPr>
                      <a:endParaRPr lang="en-US" sz="900" b="0">
                        <a:solidFill>
                          <a:srgbClr val="000000"/>
                        </a:solidFill>
                        <a:latin typeface="DM San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940480693"/>
                  </a:ext>
                </a:extLst>
              </a:tr>
              <a:tr h="2716470">
                <a:tc>
                  <a:txBody>
                    <a:bodyPr/>
                    <a:lstStyle/>
                    <a:p>
                      <a:pPr algn="ctr">
                        <a:lnSpc>
                          <a:spcPts val="1515"/>
                        </a:lnSpc>
                        <a:defRPr/>
                      </a:pPr>
                      <a:endParaRPr lang="en-GB" sz="1200" b="1" dirty="0">
                        <a:solidFill>
                          <a:srgbClr val="000000"/>
                        </a:solidFill>
                        <a:latin typeface="DM San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ts val="1470"/>
                        </a:lnSpc>
                        <a:defRPr/>
                      </a:pPr>
                      <a:endParaRPr lang="en-US" sz="900" b="0" dirty="0">
                        <a:solidFill>
                          <a:schemeClr val="tx1"/>
                        </a:solidFill>
                        <a:latin typeface="DM Sans"/>
                      </a:endParaRPr>
                    </a:p>
                    <a:p>
                      <a:pPr algn="ctr">
                        <a:lnSpc>
                          <a:spcPts val="1470"/>
                        </a:lnSpc>
                        <a:defRPr/>
                      </a:pPr>
                      <a:endParaRPr lang="en-US" sz="900" b="1" dirty="0">
                        <a:solidFill>
                          <a:srgbClr val="000000"/>
                        </a:solidFill>
                        <a:latin typeface="DM San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ts val="1515"/>
                        </a:lnSpc>
                        <a:defRPr/>
                      </a:pPr>
                      <a:endParaRPr lang="en-US" sz="900" b="0">
                        <a:solidFill>
                          <a:srgbClr val="000000"/>
                        </a:solidFill>
                        <a:latin typeface="DM Sans" pitchFamily="2" charset="0"/>
                      </a:endParaRPr>
                    </a:p>
                    <a:p>
                      <a:pPr algn="ctr">
                        <a:lnSpc>
                          <a:spcPts val="1515"/>
                        </a:lnSpc>
                        <a:defRPr/>
                      </a:pPr>
                      <a:endParaRPr lang="en-US" sz="900" b="0">
                        <a:solidFill>
                          <a:srgbClr val="000000"/>
                        </a:solidFill>
                        <a:latin typeface="DM Sans" pitchFamily="2" charset="0"/>
                      </a:endParaRPr>
                    </a:p>
                    <a:p>
                      <a:pPr algn="ctr">
                        <a:lnSpc>
                          <a:spcPts val="1470"/>
                        </a:lnSpc>
                        <a:defRPr/>
                      </a:pPr>
                      <a:r>
                        <a:rPr lang="en-GB" sz="1200" b="0">
                          <a:solidFill>
                            <a:srgbClr val="FF0000"/>
                          </a:solidFill>
                          <a:latin typeface="DM Sans"/>
                        </a:rPr>
                        <a:t>CBT with Aisha- All day Appointments </a:t>
                      </a:r>
                      <a:endParaRPr lang="en-GB" sz="900" b="0">
                        <a:solidFill>
                          <a:srgbClr val="FF0000"/>
                        </a:solidFill>
                        <a:latin typeface="DM Sans"/>
                      </a:endParaRPr>
                    </a:p>
                    <a:p>
                      <a:pPr lvl="0" algn="ctr">
                        <a:lnSpc>
                          <a:spcPts val="1470"/>
                        </a:lnSpc>
                        <a:buNone/>
                      </a:pPr>
                      <a:endParaRPr lang="en-GB" sz="900" b="1" dirty="0">
                        <a:solidFill>
                          <a:schemeClr val="tx1"/>
                        </a:solidFill>
                        <a:latin typeface="DM Sans"/>
                      </a:endParaRPr>
                    </a:p>
                    <a:p>
                      <a:pPr lvl="0" algn="ctr">
                        <a:lnSpc>
                          <a:spcPts val="1470"/>
                        </a:lnSpc>
                        <a:buNone/>
                      </a:pPr>
                      <a:r>
                        <a:rPr lang="en-GB" sz="900" b="1" dirty="0">
                          <a:solidFill>
                            <a:schemeClr val="tx1"/>
                          </a:solidFill>
                          <a:latin typeface="DM Sans"/>
                        </a:rPr>
                        <a:t>'</a:t>
                      </a:r>
                      <a:r>
                        <a:rPr lang="en-GB" sz="900" b="1" i="0" u="none" strike="noStrike" noProof="0" dirty="0">
                          <a:solidFill>
                            <a:schemeClr val="tx1"/>
                          </a:solidFill>
                        </a:rPr>
                        <a:t>evolve young </a:t>
                      </a:r>
                      <a:r>
                        <a:rPr lang="en-GB" sz="900" b="1" i="0" u="none" strike="noStrike" noProof="0">
                          <a:solidFill>
                            <a:schemeClr val="tx1"/>
                          </a:solidFill>
                        </a:rPr>
                        <a:t>person's</a:t>
                      </a:r>
                      <a:r>
                        <a:rPr lang="en-GB" sz="900" b="1" i="0" u="none" strike="noStrike" noProof="0" dirty="0">
                          <a:solidFill>
                            <a:schemeClr val="tx1"/>
                          </a:solidFill>
                        </a:rPr>
                        <a:t> employment</a:t>
                      </a:r>
                      <a:r>
                        <a:rPr lang="en-GB" sz="900" b="1" dirty="0">
                          <a:solidFill>
                            <a:schemeClr val="tx1"/>
                          </a:solidFill>
                          <a:latin typeface="DM Sans"/>
                        </a:rPr>
                        <a:t>"</a:t>
                      </a:r>
                    </a:p>
                    <a:p>
                      <a:pPr lvl="0" algn="ctr">
                        <a:lnSpc>
                          <a:spcPts val="1470"/>
                        </a:lnSpc>
                        <a:buNone/>
                      </a:pPr>
                      <a:r>
                        <a:rPr lang="en-GB" sz="900" b="1">
                          <a:solidFill>
                            <a:schemeClr val="tx1"/>
                          </a:solidFill>
                          <a:latin typeface="DM Sans"/>
                        </a:rPr>
                        <a:t>10am – 12pm </a:t>
                      </a:r>
                      <a:endParaRPr lang="en-GB" sz="900" b="1" dirty="0">
                        <a:solidFill>
                          <a:schemeClr val="tx1"/>
                        </a:solidFill>
                        <a:latin typeface="DM Sans"/>
                      </a:endParaRPr>
                    </a:p>
                    <a:p>
                      <a:pPr lvl="0" algn="ctr">
                        <a:lnSpc>
                          <a:spcPts val="1470"/>
                        </a:lnSpc>
                        <a:buNone/>
                      </a:pPr>
                      <a:r>
                        <a:rPr lang="en-GB" sz="900" b="1" dirty="0">
                          <a:solidFill>
                            <a:schemeClr val="tx1"/>
                          </a:solidFill>
                          <a:latin typeface="DM Sans"/>
                        </a:rPr>
                        <a:t>Employment workshop to get you work ready. Sessions each week to help towards </a:t>
                      </a:r>
                      <a:r>
                        <a:rPr lang="en-GB" sz="900" b="1">
                          <a:solidFill>
                            <a:schemeClr val="tx1"/>
                          </a:solidFill>
                          <a:latin typeface="DM Sans"/>
                        </a:rPr>
                        <a:t>employability</a:t>
                      </a:r>
                      <a:r>
                        <a:rPr lang="en-GB" sz="900" b="1" dirty="0">
                          <a:solidFill>
                            <a:schemeClr val="tx1"/>
                          </a:solidFill>
                          <a:latin typeface="DM Sans"/>
                        </a:rPr>
                        <a:t>. </a:t>
                      </a:r>
                    </a:p>
                    <a:p>
                      <a:pPr lvl="0" algn="ctr">
                        <a:lnSpc>
                          <a:spcPts val="1515"/>
                        </a:lnSpc>
                        <a:buNone/>
                      </a:pPr>
                      <a:endParaRPr lang="en-US" sz="900" b="0" dirty="0">
                        <a:solidFill>
                          <a:srgbClr val="000000"/>
                        </a:solidFill>
                        <a:latin typeface="DM San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tc>
                  <a:txBody>
                    <a:bodyPr/>
                    <a:lstStyle/>
                    <a:p>
                      <a:pPr algn="ctr">
                        <a:lnSpc>
                          <a:spcPts val="1515"/>
                        </a:lnSpc>
                      </a:pPr>
                      <a:r>
                        <a:rPr lang="en-GB" sz="1000" b="1">
                          <a:solidFill>
                            <a:srgbClr val="000000"/>
                          </a:solidFill>
                          <a:latin typeface="DM Sans"/>
                        </a:rPr>
                        <a:t>Breakfast</a:t>
                      </a:r>
                    </a:p>
                    <a:p>
                      <a:pPr algn="ctr">
                        <a:lnSpc>
                          <a:spcPts val="1515"/>
                        </a:lnSpc>
                      </a:pPr>
                      <a:r>
                        <a:rPr lang="en-US" sz="900" b="0" dirty="0">
                          <a:solidFill>
                            <a:srgbClr val="000000"/>
                          </a:solidFill>
                          <a:latin typeface="DM Sans"/>
                        </a:rPr>
                        <a:t>Come for a cup of coffee or tea and some breakfast grub.</a:t>
                      </a:r>
                    </a:p>
                    <a:p>
                      <a:pPr lvl="0" algn="ctr">
                        <a:lnSpc>
                          <a:spcPct val="100000"/>
                        </a:lnSpc>
                        <a:spcBef>
                          <a:spcPts val="0"/>
                        </a:spcBef>
                        <a:spcAft>
                          <a:spcPts val="0"/>
                        </a:spcAft>
                        <a:buNone/>
                      </a:pPr>
                      <a:r>
                        <a:rPr lang="en-US" sz="1100" b="1" i="0" u="none" strike="noStrike" noProof="0" dirty="0">
                          <a:solidFill>
                            <a:srgbClr val="000000"/>
                          </a:solidFill>
                          <a:latin typeface="DM Sans"/>
                        </a:rPr>
                        <a:t>CV Workshop</a:t>
                      </a:r>
                      <a:endParaRPr lang="en-US" sz="1100" b="0" i="0" u="none" strike="noStrike" noProof="0" dirty="0">
                        <a:solidFill>
                          <a:srgbClr val="000000"/>
                        </a:solidFill>
                        <a:latin typeface="DM Sans"/>
                      </a:endParaRPr>
                    </a:p>
                    <a:p>
                      <a:pPr lvl="0" algn="ctr">
                        <a:lnSpc>
                          <a:spcPts val="1515"/>
                        </a:lnSpc>
                        <a:buNone/>
                      </a:pPr>
                      <a:endParaRPr lang="en-US" sz="900" b="0" dirty="0">
                        <a:solidFill>
                          <a:srgbClr val="000000"/>
                        </a:solidFill>
                        <a:latin typeface="DM Sans"/>
                      </a:endParaRPr>
                    </a:p>
                    <a:p>
                      <a:pPr algn="ctr">
                        <a:lnSpc>
                          <a:spcPts val="1515"/>
                        </a:lnSpc>
                      </a:pPr>
                      <a:endParaRPr lang="en-US" sz="900" b="0" dirty="0">
                        <a:solidFill>
                          <a:srgbClr val="000000"/>
                        </a:solidFill>
                        <a:latin typeface="DM Sans"/>
                      </a:endParaRPr>
                    </a:p>
                    <a:p>
                      <a:pPr algn="ctr">
                        <a:lnSpc>
                          <a:spcPts val="1515"/>
                        </a:lnSpc>
                      </a:pPr>
                      <a:endParaRPr lang="en-US" sz="900" b="0" dirty="0">
                        <a:solidFill>
                          <a:srgbClr val="000000"/>
                        </a:solidFill>
                        <a:latin typeface="DM Sans"/>
                      </a:endParaRPr>
                    </a:p>
                    <a:p>
                      <a:pPr lvl="0" algn="ctr">
                        <a:lnSpc>
                          <a:spcPts val="1515"/>
                        </a:lnSpc>
                        <a:buNone/>
                      </a:pPr>
                      <a:r>
                        <a:rPr lang="en-US" sz="900" b="0" dirty="0">
                          <a:solidFill>
                            <a:srgbClr val="000000"/>
                          </a:solidFill>
                          <a:latin typeface="DM Sans"/>
                        </a:rPr>
                        <a:t>Build or improve your CV to take the next step towards employment!</a:t>
                      </a:r>
                      <a:endParaRPr lang="en-US" dirty="0"/>
                    </a:p>
                    <a:p>
                      <a:pPr algn="ctr">
                        <a:lnSpc>
                          <a:spcPts val="1515"/>
                        </a:lnSpc>
                      </a:pPr>
                      <a:r>
                        <a:rPr lang="en-US" sz="900" b="0" dirty="0">
                          <a:solidFill>
                            <a:srgbClr val="000000"/>
                          </a:solidFill>
                          <a:latin typeface="DM Sans"/>
                        </a:rPr>
                        <a:t>11am to 12noon</a:t>
                      </a:r>
                      <a:endParaRPr lang="en-GB" sz="900" b="0" dirty="0">
                        <a:solidFill>
                          <a:srgbClr val="000000"/>
                        </a:solidFill>
                        <a:latin typeface="DM San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515"/>
                        </a:lnSpc>
                        <a:defRPr/>
                      </a:pPr>
                      <a:endParaRPr lang="en-US" sz="1200" b="1" dirty="0">
                        <a:solidFill>
                          <a:srgbClr val="000000"/>
                        </a:solidFill>
                        <a:latin typeface="DM Sans"/>
                      </a:endParaRPr>
                    </a:p>
                    <a:p>
                      <a:pPr marL="0" marR="0" lvl="0" indent="0" algn="ctr">
                        <a:lnSpc>
                          <a:spcPts val="1515"/>
                        </a:lnSpc>
                        <a:spcBef>
                          <a:spcPts val="0"/>
                        </a:spcBef>
                        <a:spcAft>
                          <a:spcPts val="0"/>
                        </a:spcAft>
                        <a:buNone/>
                      </a:pPr>
                      <a:endParaRPr lang="en-US" sz="1400" b="1" i="0" u="none" strike="noStrike" noProof="0" dirty="0">
                        <a:solidFill>
                          <a:srgbClr val="000000"/>
                        </a:solidFill>
                        <a:latin typeface="DM Sans"/>
                      </a:endParaRPr>
                    </a:p>
                    <a:p>
                      <a:pPr marL="0" marR="0" lvl="0" indent="0" algn="ctr">
                        <a:lnSpc>
                          <a:spcPts val="1515"/>
                        </a:lnSpc>
                        <a:spcBef>
                          <a:spcPts val="0"/>
                        </a:spcBef>
                        <a:spcAft>
                          <a:spcPts val="0"/>
                        </a:spcAft>
                        <a:buNone/>
                      </a:pPr>
                      <a:endParaRPr lang="en-US" sz="1400" b="1" i="0" u="none" strike="noStrike" noProof="0" dirty="0">
                        <a:solidFill>
                          <a:srgbClr val="000000"/>
                        </a:solidFill>
                        <a:latin typeface="DM Sans"/>
                      </a:endParaRPr>
                    </a:p>
                    <a:p>
                      <a:pPr marL="0" marR="0" lvl="0" indent="0" algn="ctr">
                        <a:lnSpc>
                          <a:spcPts val="1515"/>
                        </a:lnSpc>
                        <a:spcBef>
                          <a:spcPts val="0"/>
                        </a:spcBef>
                        <a:spcAft>
                          <a:spcPts val="0"/>
                        </a:spcAft>
                        <a:buNone/>
                      </a:pPr>
                      <a:r>
                        <a:rPr lang="en-US" sz="1400" b="1" i="0" u="none" strike="noStrike" noProof="0" dirty="0">
                          <a:solidFill>
                            <a:srgbClr val="000000"/>
                          </a:solidFill>
                          <a:latin typeface="DM Sans"/>
                        </a:rPr>
                        <a:t>Bank Holiday </a:t>
                      </a:r>
                      <a:endParaRPr lang="en-US" sz="1400" b="0" i="0" u="none" strike="noStrike" noProof="0">
                        <a:solidFill>
                          <a:srgbClr val="000000"/>
                        </a:solidFill>
                        <a:latin typeface="DM Sans"/>
                      </a:endParaRPr>
                    </a:p>
                    <a:p>
                      <a:pPr marL="0" marR="0" lvl="0" indent="0" algn="ctr">
                        <a:lnSpc>
                          <a:spcPts val="1515"/>
                        </a:lnSpc>
                        <a:spcBef>
                          <a:spcPts val="0"/>
                        </a:spcBef>
                        <a:spcAft>
                          <a:spcPts val="0"/>
                        </a:spcAft>
                        <a:buNone/>
                      </a:pPr>
                      <a:r>
                        <a:rPr lang="en-US" sz="1400" b="1" i="0" u="none" strike="noStrike" noProof="0">
                          <a:solidFill>
                            <a:srgbClr val="000000"/>
                          </a:solidFill>
                          <a:latin typeface="DM Sans"/>
                        </a:rPr>
                        <a:t>Hub Closed</a:t>
                      </a:r>
                      <a:endParaRPr lang="en-US" sz="1400"/>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solidFill>
                      <a:schemeClr val="bg2">
                        <a:lumMod val="75000"/>
                      </a:schemeClr>
                    </a:solidFill>
                  </a:tcPr>
                </a:tc>
                <a:extLst>
                  <a:ext uri="{0D108BD9-81ED-4DB2-BD59-A6C34878D82A}">
                    <a16:rowId xmlns:a16="http://schemas.microsoft.com/office/drawing/2014/main" val="10001"/>
                  </a:ext>
                </a:extLst>
              </a:tr>
              <a:tr h="2560497">
                <a:tc>
                  <a:txBody>
                    <a:bodyPr/>
                    <a:lstStyle/>
                    <a:p>
                      <a:pPr lvl="0" algn="ctr">
                        <a:lnSpc>
                          <a:spcPts val="1470"/>
                        </a:lnSpc>
                        <a:buNone/>
                      </a:pPr>
                      <a:endParaRPr lang="en-GB" sz="1200" b="1" i="0" u="none" strike="noStrike" noProof="0" dirty="0">
                        <a:solidFill>
                          <a:srgbClr val="000000"/>
                        </a:solidFill>
                        <a:latin typeface="DM San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ts val="1515"/>
                        </a:lnSpc>
                      </a:pPr>
                      <a:endParaRPr lang="en-GB"/>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endParaRPr lang="en-GB" sz="900" b="0" kern="1200" dirty="0">
                        <a:solidFill>
                          <a:schemeClr val="tx1"/>
                        </a:solidFill>
                        <a:effectLst/>
                        <a:latin typeface="DM Sans" pitchFamily="2" charset="0"/>
                        <a:ea typeface="+mn-ea"/>
                        <a:cs typeface="+mn-cs"/>
                      </a:endParaRPr>
                    </a:p>
                    <a:p>
                      <a:pPr lvl="0" algn="ctr">
                        <a:buNone/>
                      </a:pPr>
                      <a:endParaRPr lang="en-GB" sz="900" b="0" i="0" u="none" strike="noStrike" noProof="0" dirty="0">
                        <a:solidFill>
                          <a:srgbClr val="000000"/>
                        </a:solidFill>
                        <a:latin typeface="DM Sans"/>
                      </a:endParaRPr>
                    </a:p>
                    <a:p>
                      <a:pPr lvl="0" algn="ctr">
                        <a:buNone/>
                      </a:pPr>
                      <a:r>
                        <a:rPr lang="en-GB" sz="1100" b="1" i="0" u="none" strike="noStrike" noProof="0">
                          <a:solidFill>
                            <a:schemeClr val="tx1"/>
                          </a:solidFill>
                          <a:latin typeface="DM Sans"/>
                        </a:rPr>
                        <a:t>TIPP Session</a:t>
                      </a:r>
                      <a:endParaRPr lang="en-US" sz="1100" b="0" i="0" u="none" strike="noStrike" noProof="0">
                        <a:solidFill>
                          <a:srgbClr val="000000"/>
                        </a:solidFill>
                        <a:latin typeface="DM Sans"/>
                      </a:endParaRPr>
                    </a:p>
                    <a:p>
                      <a:pPr lvl="0" algn="ctr">
                        <a:buNone/>
                        <a:defRPr/>
                      </a:pPr>
                      <a:endParaRPr lang="en-GB" sz="900" b="0" i="0" u="none" strike="noStrike" noProof="0" dirty="0">
                        <a:solidFill>
                          <a:srgbClr val="000000"/>
                        </a:solidFill>
                        <a:latin typeface="DM Sans"/>
                      </a:endParaRPr>
                    </a:p>
                    <a:p>
                      <a:pPr lvl="0" algn="ctr">
                        <a:buNone/>
                        <a:defRPr/>
                      </a:pPr>
                      <a:r>
                        <a:rPr lang="en-GB" sz="1000" b="0" i="0" u="none" strike="noStrike" noProof="0" dirty="0">
                          <a:solidFill>
                            <a:schemeClr val="tx1"/>
                          </a:solidFill>
                          <a:latin typeface="DM Sans"/>
                        </a:rPr>
                        <a:t>1-3pm</a:t>
                      </a:r>
                      <a:endParaRPr lang="en-US" sz="1000" b="0" i="0" u="none" strike="noStrike" noProof="0" dirty="0">
                        <a:solidFill>
                          <a:srgbClr val="000000"/>
                        </a:solidFill>
                        <a:latin typeface="DM Sans"/>
                      </a:endParaRPr>
                    </a:p>
                    <a:p>
                      <a:pPr lvl="0" algn="ctr">
                        <a:buNone/>
                        <a:defRPr/>
                      </a:pPr>
                      <a:endParaRPr lang="en-GB" sz="1000" b="0" i="0" u="none" strike="noStrike" noProof="0" dirty="0">
                        <a:solidFill>
                          <a:srgbClr val="000000"/>
                        </a:solidFill>
                        <a:latin typeface="DM Sans"/>
                      </a:endParaRPr>
                    </a:p>
                    <a:p>
                      <a:pPr lvl="0" algn="ctr">
                        <a:buNone/>
                      </a:pPr>
                      <a:r>
                        <a:rPr lang="en-GB" sz="1000" b="0" i="0" u="none" strike="noStrike" noProof="0">
                          <a:solidFill>
                            <a:schemeClr val="tx1"/>
                          </a:solidFill>
                          <a:latin typeface="DM Sans"/>
                        </a:rPr>
                        <a:t>Art and Sculpture session with Archie</a:t>
                      </a:r>
                      <a:endParaRPr lang="en-US"/>
                    </a:p>
                    <a:p>
                      <a:pPr algn="ctr"/>
                      <a:endParaRPr lang="en-GB" sz="900" b="0" kern="1200" dirty="0">
                        <a:solidFill>
                          <a:schemeClr val="tx1"/>
                        </a:solidFill>
                        <a:effectLst/>
                        <a:latin typeface="DM Sans" pitchFamily="2" charset="0"/>
                        <a:ea typeface="+mn-ea"/>
                        <a:cs typeface="+mn-cs"/>
                      </a:endParaRPr>
                    </a:p>
                    <a:p>
                      <a:pPr algn="ctr"/>
                      <a:endParaRPr lang="en-GB" sz="900" b="0" kern="1200" dirty="0">
                        <a:solidFill>
                          <a:schemeClr val="tx1"/>
                        </a:solidFill>
                        <a:effectLst/>
                        <a:latin typeface="DM Sans" pitchFamily="2" charset="0"/>
                        <a:ea typeface="+mn-ea"/>
                        <a:cs typeface="+mn-cs"/>
                      </a:endParaRPr>
                    </a:p>
                    <a:p>
                      <a:pPr algn="ctr"/>
                      <a:endParaRPr lang="en-GB" sz="900" b="0" kern="1200" dirty="0">
                        <a:solidFill>
                          <a:schemeClr val="tx1"/>
                        </a:solidFill>
                        <a:effectLst/>
                        <a:latin typeface="DM Sans" pitchFamily="2" charset="0"/>
                        <a:ea typeface="+mn-ea"/>
                        <a:cs typeface="+mn-c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470"/>
                        </a:lnSpc>
                        <a:defRPr/>
                      </a:pPr>
                      <a:endParaRPr lang="en-US" sz="900" b="0" dirty="0">
                        <a:solidFill>
                          <a:srgbClr val="000000"/>
                        </a:solidFill>
                        <a:latin typeface="DM Sans"/>
                      </a:endParaRPr>
                    </a:p>
                    <a:p>
                      <a:pPr lvl="0" algn="ctr">
                        <a:lnSpc>
                          <a:spcPts val="1470"/>
                        </a:lnSpc>
                        <a:buNone/>
                        <a:defRPr/>
                      </a:pPr>
                      <a:r>
                        <a:rPr lang="en-US" sz="1100" b="1" dirty="0">
                          <a:solidFill>
                            <a:srgbClr val="000000"/>
                          </a:solidFill>
                          <a:latin typeface="DM Sans"/>
                        </a:rPr>
                        <a:t>Women’s Only Session</a:t>
                      </a:r>
                      <a:endParaRPr lang="en-US"/>
                    </a:p>
                    <a:p>
                      <a:pPr algn="ctr">
                        <a:lnSpc>
                          <a:spcPts val="1470"/>
                        </a:lnSpc>
                        <a:defRPr/>
                      </a:pPr>
                      <a:endParaRPr lang="en-US" sz="1100" b="1" dirty="0">
                        <a:solidFill>
                          <a:srgbClr val="000000"/>
                        </a:solidFill>
                        <a:latin typeface="DM Sans"/>
                      </a:endParaRPr>
                    </a:p>
                    <a:p>
                      <a:pPr algn="ctr">
                        <a:lnSpc>
                          <a:spcPts val="1470"/>
                        </a:lnSpc>
                        <a:defRPr/>
                      </a:pPr>
                      <a:r>
                        <a:rPr lang="en-US" sz="1100" b="1" dirty="0">
                          <a:solidFill>
                            <a:srgbClr val="000000"/>
                          </a:solidFill>
                          <a:latin typeface="DM Sans"/>
                        </a:rPr>
                        <a:t>Enrolments 1-2pm</a:t>
                      </a:r>
                    </a:p>
                    <a:p>
                      <a:pPr algn="ctr">
                        <a:lnSpc>
                          <a:spcPts val="1470"/>
                        </a:lnSpc>
                        <a:defRPr/>
                      </a:pPr>
                      <a:endParaRPr lang="en-US" sz="1100" b="1" dirty="0">
                        <a:solidFill>
                          <a:srgbClr val="000000"/>
                        </a:solidFill>
                        <a:latin typeface="DM Sans"/>
                      </a:endParaRPr>
                    </a:p>
                    <a:p>
                      <a:pPr algn="ctr">
                        <a:lnSpc>
                          <a:spcPts val="1470"/>
                        </a:lnSpc>
                        <a:defRPr/>
                      </a:pPr>
                      <a:r>
                        <a:rPr lang="en-US" sz="1100" b="1" dirty="0">
                          <a:solidFill>
                            <a:srgbClr val="000000"/>
                          </a:solidFill>
                          <a:latin typeface="DM Sans"/>
                        </a:rPr>
                        <a:t>Housing / Homelessness support</a:t>
                      </a:r>
                    </a:p>
                    <a:p>
                      <a:pPr algn="ctr">
                        <a:lnSpc>
                          <a:spcPts val="1470"/>
                        </a:lnSpc>
                      </a:pPr>
                      <a:r>
                        <a:rPr lang="en-US" sz="1100" b="1">
                          <a:solidFill>
                            <a:srgbClr val="000000"/>
                          </a:solidFill>
                          <a:latin typeface="DM Sans"/>
                        </a:rPr>
                        <a:t>2-4pm</a:t>
                      </a: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99FF"/>
                    </a:solidFill>
                  </a:tcPr>
                </a:tc>
                <a:tc>
                  <a:txBody>
                    <a:bodyPr/>
                    <a:lstStyle/>
                    <a:p>
                      <a:pPr algn="ctr">
                        <a:lnSpc>
                          <a:spcPts val="1515"/>
                        </a:lnSpc>
                      </a:pPr>
                      <a:endParaRPr lang="en-US" sz="1000" b="1" i="0" u="none" strike="noStrike" noProof="0" dirty="0">
                        <a:solidFill>
                          <a:srgbClr val="000000"/>
                        </a:solidFill>
                        <a:latin typeface="DM Sans"/>
                      </a:endParaRPr>
                    </a:p>
                    <a:p>
                      <a:pPr lvl="0" algn="ctr">
                        <a:lnSpc>
                          <a:spcPts val="1515"/>
                        </a:lnSpc>
                        <a:buNone/>
                      </a:pPr>
                      <a:endParaRPr lang="en-GB" sz="900" b="1" dirty="0">
                        <a:solidFill>
                          <a:srgbClr val="000000"/>
                        </a:solidFill>
                        <a:latin typeface="DM Sans"/>
                      </a:endParaRPr>
                    </a:p>
                    <a:p>
                      <a:pPr lvl="0" algn="ctr">
                        <a:lnSpc>
                          <a:spcPts val="1515"/>
                        </a:lnSpc>
                        <a:buNone/>
                      </a:pPr>
                      <a:endParaRPr lang="en-GB" sz="1200" b="0" dirty="0">
                        <a:solidFill>
                          <a:srgbClr val="000000"/>
                        </a:solidFill>
                        <a:latin typeface="DM San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solidFill>
                      <a:schemeClr val="bg2">
                        <a:lumMod val="75000"/>
                      </a:schemeClr>
                    </a:solidFill>
                  </a:tcPr>
                </a:tc>
                <a:extLst>
                  <a:ext uri="{0D108BD9-81ED-4DB2-BD59-A6C34878D82A}">
                    <a16:rowId xmlns:a16="http://schemas.microsoft.com/office/drawing/2014/main" val="10004"/>
                  </a:ext>
                </a:extLst>
              </a:tr>
              <a:tr h="621834">
                <a:tc>
                  <a:txBody>
                    <a:bodyPr/>
                    <a:lstStyle/>
                    <a:p>
                      <a:pPr algn="ctr">
                        <a:lnSpc>
                          <a:spcPts val="1470"/>
                        </a:lnSpc>
                        <a:defRPr/>
                      </a:pPr>
                      <a:endParaRPr lang="en-US" sz="900" b="0" dirty="0">
                        <a:solidFill>
                          <a:srgbClr val="000000"/>
                        </a:solidFill>
                        <a:latin typeface="DM San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ts val="1470"/>
                        </a:lnSpc>
                        <a:defRPr/>
                      </a:pPr>
                      <a:endParaRPr lang="en-US" sz="900" b="0" dirty="0">
                        <a:solidFill>
                          <a:srgbClr val="000000"/>
                        </a:solidFill>
                        <a:latin typeface="DM San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ts val="1470"/>
                        </a:lnSpc>
                        <a:defRPr/>
                      </a:pPr>
                      <a:r>
                        <a:rPr lang="en-US" sz="900" b="0">
                          <a:solidFill>
                            <a:srgbClr val="000000"/>
                          </a:solidFill>
                          <a:latin typeface="DM Sans"/>
                        </a:rPr>
                        <a:t>Hub open  3pm – 4:30pm for </a:t>
                      </a:r>
                      <a:r>
                        <a:rPr lang="en-US" sz="900" b="0" dirty="0">
                          <a:solidFill>
                            <a:srgbClr val="000000"/>
                          </a:solidFill>
                          <a:latin typeface="DM Sans"/>
                        </a:rPr>
                        <a:t>drop in support</a:t>
                      </a:r>
                    </a:p>
                    <a:p>
                      <a:pPr algn="ctr"/>
                      <a:endParaRPr lang="en-GB" sz="900" b="0" kern="1200">
                        <a:solidFill>
                          <a:schemeClr val="tx1"/>
                        </a:solidFill>
                        <a:effectLst/>
                        <a:latin typeface="DM Sans" pitchFamily="2" charset="0"/>
                        <a:ea typeface="+mn-ea"/>
                        <a:cs typeface="+mn-c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470"/>
                        </a:lnSpc>
                        <a:defRPr/>
                      </a:pPr>
                      <a:r>
                        <a:rPr lang="en-US" sz="900" b="0">
                          <a:solidFill>
                            <a:srgbClr val="000000"/>
                          </a:solidFill>
                          <a:latin typeface="DM Sans"/>
                        </a:rPr>
                        <a:t>Hub open  3pm – 4:30pm for </a:t>
                      </a:r>
                      <a:r>
                        <a:rPr lang="en-US" sz="900" b="0" dirty="0">
                          <a:solidFill>
                            <a:srgbClr val="000000"/>
                          </a:solidFill>
                          <a:latin typeface="DM Sans"/>
                        </a:rPr>
                        <a:t>drop in support</a:t>
                      </a: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solidFill>
                      <a:srgbClr val="FFFFFF"/>
                    </a:solidFill>
                  </a:tcPr>
                </a:tc>
                <a:tc>
                  <a:txBody>
                    <a:bodyPr/>
                    <a:lstStyle/>
                    <a:p>
                      <a:pPr algn="ctr">
                        <a:lnSpc>
                          <a:spcPts val="1470"/>
                        </a:lnSpc>
                        <a:defRPr/>
                      </a:pPr>
                      <a:endParaRPr lang="en-US" sz="900" b="0" dirty="0">
                        <a:solidFill>
                          <a:srgbClr val="000000"/>
                        </a:solidFill>
                        <a:latin typeface="DM Sans"/>
                      </a:endParaRPr>
                    </a:p>
                    <a:p>
                      <a:pPr algn="ctr">
                        <a:lnSpc>
                          <a:spcPts val="1515"/>
                        </a:lnSpc>
                      </a:pPr>
                      <a:endParaRPr lang="en-US" sz="900" b="0" dirty="0">
                        <a:solidFill>
                          <a:srgbClr val="000000"/>
                        </a:solidFill>
                        <a:latin typeface="DM San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B w="9371"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439961923"/>
                  </a:ext>
                </a:extLst>
              </a:tr>
            </a:tbl>
          </a:graphicData>
        </a:graphic>
      </p:graphicFrame>
      <p:grpSp>
        <p:nvGrpSpPr>
          <p:cNvPr id="3" name="Group 3">
            <a:extLst>
              <a:ext uri="{FF2B5EF4-FFF2-40B4-BE49-F238E27FC236}">
                <a16:creationId xmlns:a16="http://schemas.microsoft.com/office/drawing/2014/main" id="{476259C3-3D01-5958-06D6-3C55281B4453}"/>
              </a:ext>
            </a:extLst>
          </p:cNvPr>
          <p:cNvGrpSpPr/>
          <p:nvPr/>
        </p:nvGrpSpPr>
        <p:grpSpPr>
          <a:xfrm>
            <a:off x="107875" y="962981"/>
            <a:ext cx="2471575" cy="6075339"/>
            <a:chOff x="-23" y="0"/>
            <a:chExt cx="868798" cy="2274439"/>
          </a:xfrm>
        </p:grpSpPr>
        <p:sp>
          <p:nvSpPr>
            <p:cNvPr id="4" name="Freeform 4">
              <a:extLst>
                <a:ext uri="{FF2B5EF4-FFF2-40B4-BE49-F238E27FC236}">
                  <a16:creationId xmlns:a16="http://schemas.microsoft.com/office/drawing/2014/main" id="{351FAAAE-6BE2-3ECA-2C4F-BE0BCAEB9630}"/>
                </a:ext>
              </a:extLst>
            </p:cNvPr>
            <p:cNvSpPr/>
            <p:nvPr/>
          </p:nvSpPr>
          <p:spPr>
            <a:xfrm>
              <a:off x="-23" y="0"/>
              <a:ext cx="868798" cy="2274439"/>
            </a:xfrm>
            <a:custGeom>
              <a:avLst/>
              <a:gdLst/>
              <a:ahLst/>
              <a:cxnLst/>
              <a:rect l="l" t="t" r="r" b="b"/>
              <a:pathLst>
                <a:path w="868775" h="1669301">
                  <a:moveTo>
                    <a:pt x="0" y="0"/>
                  </a:moveTo>
                  <a:lnTo>
                    <a:pt x="868775" y="0"/>
                  </a:lnTo>
                  <a:lnTo>
                    <a:pt x="868775" y="1669301"/>
                  </a:lnTo>
                  <a:lnTo>
                    <a:pt x="0" y="1669301"/>
                  </a:lnTo>
                  <a:close/>
                </a:path>
              </a:pathLst>
            </a:custGeom>
            <a:solidFill>
              <a:srgbClr val="34586E"/>
            </a:solidFill>
            <a:ln w="9525" cap="sq">
              <a:solidFill>
                <a:srgbClr val="000000"/>
              </a:solidFill>
              <a:prstDash val="solid"/>
              <a:miter/>
            </a:ln>
          </p:spPr>
          <p:txBody>
            <a:bodyPr/>
            <a:lstStyle/>
            <a:p>
              <a:endParaRPr lang="en-GB"/>
            </a:p>
          </p:txBody>
        </p:sp>
        <p:sp>
          <p:nvSpPr>
            <p:cNvPr id="5" name="TextBox 5">
              <a:extLst>
                <a:ext uri="{FF2B5EF4-FFF2-40B4-BE49-F238E27FC236}">
                  <a16:creationId xmlns:a16="http://schemas.microsoft.com/office/drawing/2014/main" id="{5FDA41C9-DBE1-DFF2-30B5-C7178C6180DD}"/>
                </a:ext>
              </a:extLst>
            </p:cNvPr>
            <p:cNvSpPr txBox="1"/>
            <p:nvPr/>
          </p:nvSpPr>
          <p:spPr>
            <a:xfrm>
              <a:off x="4458" y="655086"/>
              <a:ext cx="859851" cy="1140088"/>
            </a:xfrm>
            <a:prstGeom prst="rect">
              <a:avLst/>
            </a:prstGeom>
          </p:spPr>
          <p:txBody>
            <a:bodyPr lIns="50800" tIns="50800" rIns="50800" bIns="50800" rtlCol="0" anchor="ctr"/>
            <a:lstStyle/>
            <a:p>
              <a:pPr algn="ctr">
                <a:lnSpc>
                  <a:spcPts val="2379"/>
                </a:lnSpc>
              </a:pPr>
              <a:r>
                <a:rPr lang="en-US" sz="800" b="1" dirty="0">
                  <a:solidFill>
                    <a:srgbClr val="FFFFFF"/>
                  </a:solidFill>
                  <a:latin typeface="DM Sans"/>
                </a:rPr>
                <a:t>Bl</a:t>
              </a:r>
              <a:r>
                <a:rPr lang="en-US" sz="800" b="1" dirty="0">
                  <a:solidFill>
                    <a:schemeClr val="bg1"/>
                  </a:solidFill>
                  <a:latin typeface="DM Sans"/>
                </a:rPr>
                <a:t>ackpool CFO Activity Hub</a:t>
              </a:r>
              <a:endParaRPr lang="en-US" sz="800">
                <a:solidFill>
                  <a:schemeClr val="bg1"/>
                </a:solidFill>
                <a:ea typeface="Calibri"/>
                <a:cs typeface="Calibri"/>
              </a:endParaRPr>
            </a:p>
            <a:p>
              <a:pPr algn="ctr">
                <a:lnSpc>
                  <a:spcPts val="2379"/>
                </a:lnSpc>
              </a:pPr>
              <a:r>
                <a:rPr lang="en-US" sz="800">
                  <a:solidFill>
                    <a:schemeClr val="bg1"/>
                  </a:solidFill>
                  <a:latin typeface="DM Sans"/>
                </a:rPr>
                <a:t>20 Queens Street Blackpool   FY1 1PD</a:t>
              </a:r>
            </a:p>
            <a:p>
              <a:pPr algn="ctr">
                <a:lnSpc>
                  <a:spcPts val="2379"/>
                </a:lnSpc>
              </a:pPr>
              <a:r>
                <a:rPr lang="en-US" sz="800">
                  <a:solidFill>
                    <a:schemeClr val="bg1"/>
                  </a:solidFill>
                  <a:latin typeface="DM Sans"/>
                </a:rPr>
                <a:t>Contacts:</a:t>
              </a:r>
            </a:p>
            <a:p>
              <a:pPr algn="ctr">
                <a:lnSpc>
                  <a:spcPts val="2379"/>
                </a:lnSpc>
              </a:pPr>
              <a:r>
                <a:rPr lang="en-US" sz="800" b="1" dirty="0">
                  <a:solidFill>
                    <a:schemeClr val="bg1"/>
                  </a:solidFill>
                  <a:latin typeface="DM Sans"/>
                </a:rPr>
                <a:t>Christine: </a:t>
              </a:r>
              <a:r>
                <a:rPr lang="en-GB" sz="800" b="1" dirty="0">
                  <a:solidFill>
                    <a:schemeClr val="bg1"/>
                  </a:solidFill>
                  <a:latin typeface="DM Sans"/>
                </a:rPr>
                <a:t>07502299992</a:t>
              </a:r>
              <a:endParaRPr lang="en-US" sz="800">
                <a:solidFill>
                  <a:schemeClr val="bg1"/>
                </a:solidFill>
                <a:ea typeface="Calibri"/>
                <a:cs typeface="Calibri"/>
              </a:endParaRPr>
            </a:p>
            <a:p>
              <a:pPr algn="ctr">
                <a:lnSpc>
                  <a:spcPts val="2379"/>
                </a:lnSpc>
              </a:pPr>
              <a:r>
                <a:rPr lang="en-GB" sz="800" b="1" dirty="0">
                  <a:solidFill>
                    <a:schemeClr val="bg1"/>
                  </a:solidFill>
                  <a:latin typeface="DM Sans Bold"/>
                </a:rPr>
                <a:t>Leah: 07501 627639</a:t>
              </a:r>
              <a:endParaRPr lang="en-US" sz="800">
                <a:solidFill>
                  <a:schemeClr val="bg1"/>
                </a:solidFill>
                <a:ea typeface="Calibri"/>
                <a:cs typeface="Calibri"/>
              </a:endParaRPr>
            </a:p>
            <a:p>
              <a:pPr algn="ctr">
                <a:lnSpc>
                  <a:spcPts val="2379"/>
                </a:lnSpc>
              </a:pPr>
              <a:r>
                <a:rPr lang="en-GB" sz="800">
                  <a:solidFill>
                    <a:schemeClr val="bg1"/>
                  </a:solidFill>
                  <a:latin typeface="DM Sans"/>
                </a:rPr>
                <a:t>9:30am – 4:30pm Monday – Friday</a:t>
              </a:r>
              <a:endParaRPr lang="en-US" sz="800">
                <a:solidFill>
                  <a:schemeClr val="bg1"/>
                </a:solidFill>
                <a:ea typeface="Calibri"/>
                <a:cs typeface="Calibri"/>
              </a:endParaRPr>
            </a:p>
            <a:p>
              <a:pPr>
                <a:lnSpc>
                  <a:spcPts val="2379"/>
                </a:lnSpc>
              </a:pPr>
              <a:r>
                <a:rPr lang="en-GB" sz="800" dirty="0">
                  <a:solidFill>
                    <a:schemeClr val="bg1"/>
                  </a:solidFill>
                  <a:latin typeface="DM Sans"/>
                </a:rPr>
                <a:t>The Blackpool Hub can support participants with different courses and training to help towards employment opportunities. Where possible, the Hub can identify available funding and can provide funding directly. The Hub can also provide wellbeing packs and referrals to local food banks. In partnership with Better Health, the Hub also offers Cognitive Behavioural Therapy (CBT) which each participant is entitled to four one-hour sessions, with a possibility for extension of the sessions. </a:t>
              </a:r>
              <a:endParaRPr lang="en-US" sz="800">
                <a:solidFill>
                  <a:schemeClr val="bg1"/>
                </a:solidFill>
                <a:ea typeface="Calibri"/>
                <a:cs typeface="Calibri"/>
              </a:endParaRPr>
            </a:p>
            <a:p>
              <a:pPr algn="ctr">
                <a:lnSpc>
                  <a:spcPts val="2379"/>
                </a:lnSpc>
              </a:pPr>
              <a:r>
                <a:rPr lang="en-GB" sz="800" b="1">
                  <a:solidFill>
                    <a:schemeClr val="bg1"/>
                  </a:solidFill>
                  <a:latin typeface="DM Sans"/>
                </a:rPr>
                <a:t>Enrolments are needed to engage </a:t>
              </a:r>
              <a:endParaRPr lang="en-US" sz="800">
                <a:solidFill>
                  <a:schemeClr val="bg1"/>
                </a:solidFill>
              </a:endParaRPr>
            </a:p>
            <a:p>
              <a:pPr algn="ctr">
                <a:lnSpc>
                  <a:spcPts val="2379"/>
                </a:lnSpc>
              </a:pPr>
              <a:endParaRPr lang="en-US" sz="1699" dirty="0">
                <a:solidFill>
                  <a:schemeClr val="bg1"/>
                </a:solidFill>
                <a:latin typeface="DM Sans"/>
              </a:endParaRPr>
            </a:p>
          </p:txBody>
        </p:sp>
      </p:grpSp>
      <p:grpSp>
        <p:nvGrpSpPr>
          <p:cNvPr id="49" name="Group 49">
            <a:extLst>
              <a:ext uri="{FF2B5EF4-FFF2-40B4-BE49-F238E27FC236}">
                <a16:creationId xmlns:a16="http://schemas.microsoft.com/office/drawing/2014/main" id="{7A3881D9-820F-7779-1614-229D6545EC80}"/>
              </a:ext>
            </a:extLst>
          </p:cNvPr>
          <p:cNvGrpSpPr/>
          <p:nvPr/>
        </p:nvGrpSpPr>
        <p:grpSpPr>
          <a:xfrm>
            <a:off x="344097" y="6978653"/>
            <a:ext cx="2066012" cy="526679"/>
            <a:chOff x="183080" y="293808"/>
            <a:chExt cx="2754682" cy="702238"/>
          </a:xfrm>
        </p:grpSpPr>
        <p:sp>
          <p:nvSpPr>
            <p:cNvPr id="50" name="Freeform 50">
              <a:extLst>
                <a:ext uri="{FF2B5EF4-FFF2-40B4-BE49-F238E27FC236}">
                  <a16:creationId xmlns:a16="http://schemas.microsoft.com/office/drawing/2014/main" id="{8D5B9F0B-80BF-3C40-3BCD-6D161270A9BE}"/>
                </a:ext>
              </a:extLst>
            </p:cNvPr>
            <p:cNvSpPr/>
            <p:nvPr/>
          </p:nvSpPr>
          <p:spPr>
            <a:xfrm>
              <a:off x="694021" y="293808"/>
              <a:ext cx="1741685" cy="680233"/>
            </a:xfrm>
            <a:custGeom>
              <a:avLst/>
              <a:gdLst/>
              <a:ahLst/>
              <a:cxnLst/>
              <a:rect l="l" t="t" r="r" b="b"/>
              <a:pathLst>
                <a:path w="1741685" h="680233">
                  <a:moveTo>
                    <a:pt x="0" y="0"/>
                  </a:moveTo>
                  <a:lnTo>
                    <a:pt x="1741685" y="0"/>
                  </a:lnTo>
                  <a:lnTo>
                    <a:pt x="1741685" y="680233"/>
                  </a:lnTo>
                  <a:lnTo>
                    <a:pt x="0" y="680233"/>
                  </a:lnTo>
                  <a:lnTo>
                    <a:pt x="0" y="0"/>
                  </a:lnTo>
                  <a:close/>
                </a:path>
              </a:pathLst>
            </a:custGeom>
            <a:blipFill>
              <a:blip r:embed="rId3"/>
              <a:stretch>
                <a:fillRect t="-974" b="-974"/>
              </a:stretch>
            </a:blipFill>
          </p:spPr>
          <p:txBody>
            <a:bodyPr/>
            <a:lstStyle/>
            <a:p>
              <a:endParaRPr lang="en-GB"/>
            </a:p>
          </p:txBody>
        </p:sp>
        <p:sp>
          <p:nvSpPr>
            <p:cNvPr id="52" name="TextBox 52">
              <a:extLst>
                <a:ext uri="{FF2B5EF4-FFF2-40B4-BE49-F238E27FC236}">
                  <a16:creationId xmlns:a16="http://schemas.microsoft.com/office/drawing/2014/main" id="{3E4DCFEE-DA7F-7C59-9314-A99782B27351}"/>
                </a:ext>
              </a:extLst>
            </p:cNvPr>
            <p:cNvSpPr txBox="1"/>
            <p:nvPr/>
          </p:nvSpPr>
          <p:spPr>
            <a:xfrm>
              <a:off x="183080" y="842158"/>
              <a:ext cx="2754682" cy="153888"/>
            </a:xfrm>
            <a:prstGeom prst="rect">
              <a:avLst/>
            </a:prstGeom>
          </p:spPr>
          <p:txBody>
            <a:bodyPr lIns="0" tIns="0" rIns="0" bIns="0" rtlCol="0" anchor="t">
              <a:spAutoFit/>
            </a:bodyPr>
            <a:lstStyle/>
            <a:p>
              <a:pPr algn="ctr">
                <a:lnSpc>
                  <a:spcPts val="877"/>
                </a:lnSpc>
              </a:pPr>
              <a:r>
                <a:rPr lang="en-US" sz="750">
                  <a:solidFill>
                    <a:srgbClr val="000000"/>
                  </a:solidFill>
                  <a:latin typeface="DM Sans"/>
                </a:rPr>
                <a:t>This </a:t>
              </a:r>
              <a:r>
                <a:rPr lang="en-US" sz="750" err="1">
                  <a:solidFill>
                    <a:srgbClr val="000000"/>
                  </a:solidFill>
                  <a:latin typeface="DM Sans"/>
                </a:rPr>
                <a:t>programme</a:t>
              </a:r>
              <a:r>
                <a:rPr lang="en-US" sz="750">
                  <a:solidFill>
                    <a:srgbClr val="000000"/>
                  </a:solidFill>
                  <a:latin typeface="DM Sans"/>
                </a:rPr>
                <a:t> is delivered by HMPPS CFO</a:t>
              </a:r>
            </a:p>
          </p:txBody>
        </p:sp>
      </p:grpSp>
      <p:grpSp>
        <p:nvGrpSpPr>
          <p:cNvPr id="62" name="Group 62">
            <a:extLst>
              <a:ext uri="{FF2B5EF4-FFF2-40B4-BE49-F238E27FC236}">
                <a16:creationId xmlns:a16="http://schemas.microsoft.com/office/drawing/2014/main" id="{CBF7C995-C8DE-A9CB-B5D7-35BA22F25AC8}"/>
              </a:ext>
            </a:extLst>
          </p:cNvPr>
          <p:cNvGrpSpPr/>
          <p:nvPr/>
        </p:nvGrpSpPr>
        <p:grpSpPr>
          <a:xfrm>
            <a:off x="195716" y="593502"/>
            <a:ext cx="242972" cy="242972"/>
            <a:chOff x="0" y="0"/>
            <a:chExt cx="812800" cy="812800"/>
          </a:xfrm>
        </p:grpSpPr>
        <p:sp>
          <p:nvSpPr>
            <p:cNvPr id="63" name="Freeform 63">
              <a:extLst>
                <a:ext uri="{FF2B5EF4-FFF2-40B4-BE49-F238E27FC236}">
                  <a16:creationId xmlns:a16="http://schemas.microsoft.com/office/drawing/2014/main" id="{55B732F0-F340-20FF-3ADE-6A424A47DE4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64" name="TextBox 64">
              <a:extLst>
                <a:ext uri="{FF2B5EF4-FFF2-40B4-BE49-F238E27FC236}">
                  <a16:creationId xmlns:a16="http://schemas.microsoft.com/office/drawing/2014/main" id="{A62291AF-CA47-EC73-F5A7-3C8945E3B080}"/>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a:p>
          </p:txBody>
        </p:sp>
      </p:grpSp>
      <p:grpSp>
        <p:nvGrpSpPr>
          <p:cNvPr id="65" name="Group 65">
            <a:extLst>
              <a:ext uri="{FF2B5EF4-FFF2-40B4-BE49-F238E27FC236}">
                <a16:creationId xmlns:a16="http://schemas.microsoft.com/office/drawing/2014/main" id="{0F1C79DF-0D26-2B82-1C51-2B418F5CA185}"/>
              </a:ext>
            </a:extLst>
          </p:cNvPr>
          <p:cNvGrpSpPr/>
          <p:nvPr/>
        </p:nvGrpSpPr>
        <p:grpSpPr>
          <a:xfrm>
            <a:off x="206787" y="181493"/>
            <a:ext cx="220832" cy="193228"/>
            <a:chOff x="0" y="0"/>
            <a:chExt cx="812800" cy="711200"/>
          </a:xfrm>
        </p:grpSpPr>
        <p:sp>
          <p:nvSpPr>
            <p:cNvPr id="66" name="Freeform 66">
              <a:extLst>
                <a:ext uri="{FF2B5EF4-FFF2-40B4-BE49-F238E27FC236}">
                  <a16:creationId xmlns:a16="http://schemas.microsoft.com/office/drawing/2014/main" id="{81E71AD5-5278-230A-8FE2-3E81304871A8}"/>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67" name="TextBox 67">
              <a:extLst>
                <a:ext uri="{FF2B5EF4-FFF2-40B4-BE49-F238E27FC236}">
                  <a16:creationId xmlns:a16="http://schemas.microsoft.com/office/drawing/2014/main" id="{07603BF8-51FC-8618-D840-027267A8483E}"/>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sp>
        <p:nvSpPr>
          <p:cNvPr id="70" name="TextBox 70">
            <a:extLst>
              <a:ext uri="{FF2B5EF4-FFF2-40B4-BE49-F238E27FC236}">
                <a16:creationId xmlns:a16="http://schemas.microsoft.com/office/drawing/2014/main" id="{037DD433-536D-B5A0-D363-B001503CF73F}"/>
              </a:ext>
            </a:extLst>
          </p:cNvPr>
          <p:cNvSpPr txBox="1"/>
          <p:nvPr/>
        </p:nvSpPr>
        <p:spPr>
          <a:xfrm>
            <a:off x="658981" y="127955"/>
            <a:ext cx="1826812" cy="346075"/>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DM Sans"/>
              </a:rPr>
              <a:t>Self: Activities that work on the individual</a:t>
            </a:r>
          </a:p>
        </p:txBody>
      </p:sp>
      <p:sp>
        <p:nvSpPr>
          <p:cNvPr id="71" name="TextBox 71">
            <a:extLst>
              <a:ext uri="{FF2B5EF4-FFF2-40B4-BE49-F238E27FC236}">
                <a16:creationId xmlns:a16="http://schemas.microsoft.com/office/drawing/2014/main" id="{565491B8-3CAD-9519-7D2C-F65860F2CA94}"/>
              </a:ext>
            </a:extLst>
          </p:cNvPr>
          <p:cNvSpPr txBox="1"/>
          <p:nvPr/>
        </p:nvSpPr>
        <p:spPr>
          <a:xfrm>
            <a:off x="658981" y="545468"/>
            <a:ext cx="1910578" cy="346075"/>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DM Sans"/>
              </a:rPr>
              <a:t>Relationships: Activities that work with peers/families/friends</a:t>
            </a:r>
          </a:p>
        </p:txBody>
      </p:sp>
      <p:pic>
        <p:nvPicPr>
          <p:cNvPr id="59" name="Picture 58" descr="A blue and black logo&#10;&#10;Description automatically generated">
            <a:extLst>
              <a:ext uri="{FF2B5EF4-FFF2-40B4-BE49-F238E27FC236}">
                <a16:creationId xmlns:a16="http://schemas.microsoft.com/office/drawing/2014/main" id="{2CEC45D6-9477-6F4E-E633-E22D8E8EA7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9456" y="-36763"/>
            <a:ext cx="1311392" cy="563127"/>
          </a:xfrm>
          <a:prstGeom prst="rect">
            <a:avLst/>
          </a:prstGeom>
        </p:spPr>
      </p:pic>
      <p:sp>
        <p:nvSpPr>
          <p:cNvPr id="75" name="TextBox 67">
            <a:extLst>
              <a:ext uri="{FF2B5EF4-FFF2-40B4-BE49-F238E27FC236}">
                <a16:creationId xmlns:a16="http://schemas.microsoft.com/office/drawing/2014/main" id="{26E2D8EF-0E49-9709-D1E2-EC93FF039BC8}"/>
              </a:ext>
            </a:extLst>
          </p:cNvPr>
          <p:cNvSpPr txBox="1"/>
          <p:nvPr/>
        </p:nvSpPr>
        <p:spPr>
          <a:xfrm>
            <a:off x="10209046" y="4739318"/>
            <a:ext cx="151822" cy="97477"/>
          </a:xfrm>
          <a:prstGeom prst="rect">
            <a:avLst/>
          </a:prstGeom>
        </p:spPr>
        <p:txBody>
          <a:bodyPr lIns="50800" tIns="50800" rIns="50800" bIns="50800" rtlCol="0" anchor="ctr"/>
          <a:lstStyle/>
          <a:p>
            <a:pPr algn="ctr">
              <a:lnSpc>
                <a:spcPts val="2379"/>
              </a:lnSpc>
            </a:pPr>
            <a:endParaRPr/>
          </a:p>
        </p:txBody>
      </p:sp>
      <p:sp>
        <p:nvSpPr>
          <p:cNvPr id="8" name="TextBox 69">
            <a:extLst>
              <a:ext uri="{FF2B5EF4-FFF2-40B4-BE49-F238E27FC236}">
                <a16:creationId xmlns:a16="http://schemas.microsoft.com/office/drawing/2014/main" id="{3675E6B7-D122-0A39-8D94-308EFCC60FFD}"/>
              </a:ext>
            </a:extLst>
          </p:cNvPr>
          <p:cNvSpPr txBox="1"/>
          <p:nvPr/>
        </p:nvSpPr>
        <p:spPr>
          <a:xfrm>
            <a:off x="2664859" y="-37853"/>
            <a:ext cx="6995806" cy="551882"/>
          </a:xfrm>
          <a:prstGeom prst="rect">
            <a:avLst/>
          </a:prstGeom>
        </p:spPr>
        <p:txBody>
          <a:bodyPr wrap="square" lIns="0" tIns="0" rIns="0" bIns="0" rtlCol="0" anchor="t">
            <a:spAutoFit/>
          </a:bodyPr>
          <a:lstStyle/>
          <a:p>
            <a:pPr>
              <a:lnSpc>
                <a:spcPts val="4899"/>
              </a:lnSpc>
              <a:spcBef>
                <a:spcPct val="0"/>
              </a:spcBef>
            </a:pPr>
            <a:r>
              <a:rPr lang="en-US" sz="2200" u="sng" dirty="0">
                <a:solidFill>
                  <a:srgbClr val="000000"/>
                </a:solidFill>
                <a:latin typeface="DM Sans Bold"/>
              </a:rPr>
              <a:t>BLACKPOOL CFO ACTIVITY HUB – April – Week 1</a:t>
            </a:r>
          </a:p>
        </p:txBody>
      </p:sp>
      <p:sp>
        <p:nvSpPr>
          <p:cNvPr id="101" name="TextBox 64">
            <a:extLst>
              <a:ext uri="{FF2B5EF4-FFF2-40B4-BE49-F238E27FC236}">
                <a16:creationId xmlns:a16="http://schemas.microsoft.com/office/drawing/2014/main" id="{9F9354A9-128F-C4B8-182B-9C3172BEA58F}"/>
              </a:ext>
            </a:extLst>
          </p:cNvPr>
          <p:cNvSpPr txBox="1"/>
          <p:nvPr/>
        </p:nvSpPr>
        <p:spPr>
          <a:xfrm>
            <a:off x="2712033" y="5198496"/>
            <a:ext cx="197415" cy="205957"/>
          </a:xfrm>
          <a:prstGeom prst="rect">
            <a:avLst/>
          </a:prstGeom>
        </p:spPr>
        <p:txBody>
          <a:bodyPr lIns="50800" tIns="50800" rIns="50800" bIns="50800" rtlCol="0" anchor="ctr"/>
          <a:lstStyle/>
          <a:p>
            <a:pPr algn="ctr">
              <a:lnSpc>
                <a:spcPts val="2379"/>
              </a:lnSpc>
            </a:pPr>
            <a:endParaRPr/>
          </a:p>
        </p:txBody>
      </p:sp>
      <p:pic>
        <p:nvPicPr>
          <p:cNvPr id="7" name="Picture 6">
            <a:extLst>
              <a:ext uri="{FF2B5EF4-FFF2-40B4-BE49-F238E27FC236}">
                <a16:creationId xmlns:a16="http://schemas.microsoft.com/office/drawing/2014/main" id="{F8C5B1F1-7C07-09EC-843E-A01A87EF0C28}"/>
              </a:ext>
            </a:extLst>
          </p:cNvPr>
          <p:cNvPicPr>
            <a:picLocks noChangeAspect="1"/>
          </p:cNvPicPr>
          <p:nvPr/>
        </p:nvPicPr>
        <p:blipFill>
          <a:blip r:embed="rId5"/>
          <a:stretch>
            <a:fillRect/>
          </a:stretch>
        </p:blipFill>
        <p:spPr>
          <a:xfrm>
            <a:off x="7995446" y="2586941"/>
            <a:ext cx="474980" cy="474980"/>
          </a:xfrm>
          <a:prstGeom prst="rect">
            <a:avLst/>
          </a:prstGeom>
        </p:spPr>
      </p:pic>
      <p:pic>
        <p:nvPicPr>
          <p:cNvPr id="21" name="Picture 20">
            <a:extLst>
              <a:ext uri="{FF2B5EF4-FFF2-40B4-BE49-F238E27FC236}">
                <a16:creationId xmlns:a16="http://schemas.microsoft.com/office/drawing/2014/main" id="{26A6EDFF-D632-C446-2D9C-8053BFE4E437}"/>
              </a:ext>
            </a:extLst>
          </p:cNvPr>
          <p:cNvPicPr>
            <a:picLocks noChangeAspect="1"/>
          </p:cNvPicPr>
          <p:nvPr/>
        </p:nvPicPr>
        <p:blipFill>
          <a:blip r:embed="rId6"/>
          <a:stretch>
            <a:fillRect/>
          </a:stretch>
        </p:blipFill>
        <p:spPr>
          <a:xfrm>
            <a:off x="6266774" y="1591139"/>
            <a:ext cx="661152" cy="403273"/>
          </a:xfrm>
          <a:prstGeom prst="rect">
            <a:avLst/>
          </a:prstGeom>
        </p:spPr>
      </p:pic>
      <p:pic>
        <p:nvPicPr>
          <p:cNvPr id="17" name="Picture 16" descr="House icon stock vector. Illustration of pictogram, simple ...">
            <a:extLst>
              <a:ext uri="{FF2B5EF4-FFF2-40B4-BE49-F238E27FC236}">
                <a16:creationId xmlns:a16="http://schemas.microsoft.com/office/drawing/2014/main" id="{0BB7A05C-44EF-358A-3419-B2F0B8A1DE1A}"/>
              </a:ext>
            </a:extLst>
          </p:cNvPr>
          <p:cNvPicPr>
            <a:picLocks noChangeAspect="1"/>
          </p:cNvPicPr>
          <p:nvPr/>
        </p:nvPicPr>
        <p:blipFill>
          <a:blip r:embed="rId7"/>
          <a:stretch>
            <a:fillRect/>
          </a:stretch>
        </p:blipFill>
        <p:spPr>
          <a:xfrm>
            <a:off x="7916154" y="6305533"/>
            <a:ext cx="474980" cy="509420"/>
          </a:xfrm>
          <a:prstGeom prst="rect">
            <a:avLst/>
          </a:prstGeom>
        </p:spPr>
      </p:pic>
      <p:pic>
        <p:nvPicPr>
          <p:cNvPr id="13" name="Picture 12">
            <a:extLst>
              <a:ext uri="{FF2B5EF4-FFF2-40B4-BE49-F238E27FC236}">
                <a16:creationId xmlns:a16="http://schemas.microsoft.com/office/drawing/2014/main" id="{BA958869-3544-E41C-19C9-CF25A659A977}"/>
              </a:ext>
            </a:extLst>
          </p:cNvPr>
          <p:cNvPicPr>
            <a:picLocks noChangeAspect="1"/>
          </p:cNvPicPr>
          <p:nvPr/>
        </p:nvPicPr>
        <p:blipFill>
          <a:blip r:embed="rId8"/>
          <a:stretch>
            <a:fillRect/>
          </a:stretch>
        </p:blipFill>
        <p:spPr>
          <a:xfrm>
            <a:off x="6111024" y="5571657"/>
            <a:ext cx="1036320" cy="564019"/>
          </a:xfrm>
          <a:prstGeom prst="rect">
            <a:avLst/>
          </a:prstGeom>
        </p:spPr>
      </p:pic>
      <p:pic>
        <p:nvPicPr>
          <p:cNvPr id="6" name="Graphic 5" descr="Bunny face outline">
            <a:extLst>
              <a:ext uri="{FF2B5EF4-FFF2-40B4-BE49-F238E27FC236}">
                <a16:creationId xmlns:a16="http://schemas.microsoft.com/office/drawing/2014/main" id="{5B603003-E4B9-5ACC-A62C-DD8B11FD545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784620" y="2854265"/>
            <a:ext cx="914539" cy="914400"/>
          </a:xfrm>
          <a:prstGeom prst="rect">
            <a:avLst/>
          </a:prstGeom>
        </p:spPr>
      </p:pic>
      <p:pic>
        <p:nvPicPr>
          <p:cNvPr id="9" name="Graphic 8" descr="Bunny face outline">
            <a:extLst>
              <a:ext uri="{FF2B5EF4-FFF2-40B4-BE49-F238E27FC236}">
                <a16:creationId xmlns:a16="http://schemas.microsoft.com/office/drawing/2014/main" id="{647C3B0B-C83D-480E-4111-7490A8384B4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832096" y="5927011"/>
            <a:ext cx="914539" cy="914400"/>
          </a:xfrm>
          <a:prstGeom prst="rect">
            <a:avLst/>
          </a:prstGeom>
        </p:spPr>
      </p:pic>
    </p:spTree>
    <p:extLst>
      <p:ext uri="{BB962C8B-B14F-4D97-AF65-F5344CB8AC3E}">
        <p14:creationId xmlns:p14="http://schemas.microsoft.com/office/powerpoint/2010/main" val="684809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3E2"/>
        </a:solidFill>
        <a:effectLst/>
      </p:bgPr>
    </p:bg>
    <p:spTree>
      <p:nvGrpSpPr>
        <p:cNvPr id="1" name="">
          <a:extLst>
            <a:ext uri="{FF2B5EF4-FFF2-40B4-BE49-F238E27FC236}">
              <a16:creationId xmlns:a16="http://schemas.microsoft.com/office/drawing/2014/main" id="{3C8A0CE4-0B1D-425C-13D4-76E6DB3FDB39}"/>
            </a:ext>
          </a:extLst>
        </p:cNvPr>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5BD43A36-BF9F-F265-9705-76C1385B0EA7}"/>
              </a:ext>
            </a:extLst>
          </p:cNvPr>
          <p:cNvGraphicFramePr>
            <a:graphicFrameLocks noGrp="1"/>
          </p:cNvGraphicFramePr>
          <p:nvPr>
            <p:extLst>
              <p:ext uri="{D42A27DB-BD31-4B8C-83A1-F6EECF244321}">
                <p14:modId xmlns:p14="http://schemas.microsoft.com/office/powerpoint/2010/main" val="3778909473"/>
              </p:ext>
            </p:extLst>
          </p:nvPr>
        </p:nvGraphicFramePr>
        <p:xfrm>
          <a:off x="2704406" y="544294"/>
          <a:ext cx="7870944" cy="6959154"/>
        </p:xfrm>
        <a:graphic>
          <a:graphicData uri="http://schemas.openxmlformats.org/drawingml/2006/table">
            <a:tbl>
              <a:tblPr/>
              <a:tblGrid>
                <a:gridCol w="1499813">
                  <a:extLst>
                    <a:ext uri="{9D8B030D-6E8A-4147-A177-3AD203B41FA5}">
                      <a16:colId xmlns:a16="http://schemas.microsoft.com/office/drawing/2014/main" val="20000"/>
                    </a:ext>
                  </a:extLst>
                </a:gridCol>
                <a:gridCol w="1592782">
                  <a:extLst>
                    <a:ext uri="{9D8B030D-6E8A-4147-A177-3AD203B41FA5}">
                      <a16:colId xmlns:a16="http://schemas.microsoft.com/office/drawing/2014/main" val="20001"/>
                    </a:ext>
                  </a:extLst>
                </a:gridCol>
                <a:gridCol w="1821410">
                  <a:extLst>
                    <a:ext uri="{9D8B030D-6E8A-4147-A177-3AD203B41FA5}">
                      <a16:colId xmlns:a16="http://schemas.microsoft.com/office/drawing/2014/main" val="20002"/>
                    </a:ext>
                  </a:extLst>
                </a:gridCol>
                <a:gridCol w="1474203">
                  <a:extLst>
                    <a:ext uri="{9D8B030D-6E8A-4147-A177-3AD203B41FA5}">
                      <a16:colId xmlns:a16="http://schemas.microsoft.com/office/drawing/2014/main" val="20003"/>
                    </a:ext>
                  </a:extLst>
                </a:gridCol>
                <a:gridCol w="1482736">
                  <a:extLst>
                    <a:ext uri="{9D8B030D-6E8A-4147-A177-3AD203B41FA5}">
                      <a16:colId xmlns:a16="http://schemas.microsoft.com/office/drawing/2014/main" val="20004"/>
                    </a:ext>
                  </a:extLst>
                </a:gridCol>
              </a:tblGrid>
              <a:tr h="309370">
                <a:tc>
                  <a:txBody>
                    <a:bodyPr/>
                    <a:lstStyle/>
                    <a:p>
                      <a:pPr algn="ctr">
                        <a:lnSpc>
                          <a:spcPts val="1928"/>
                        </a:lnSpc>
                        <a:defRPr/>
                      </a:pPr>
                      <a:r>
                        <a:rPr lang="en-US" sz="1100">
                          <a:solidFill>
                            <a:srgbClr val="000000"/>
                          </a:solidFill>
                          <a:latin typeface="DM Sans Bold"/>
                        </a:rPr>
                        <a:t>Monday 6th  </a:t>
                      </a:r>
                      <a:endParaRPr lang="en-US" sz="1000"/>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100">
                          <a:solidFill>
                            <a:srgbClr val="000000"/>
                          </a:solidFill>
                          <a:latin typeface="DM Sans Bold"/>
                        </a:rPr>
                        <a:t>Tuesday 7</a:t>
                      </a:r>
                      <a:r>
                        <a:rPr lang="en-US" sz="1100" baseline="30000">
                          <a:solidFill>
                            <a:srgbClr val="000000"/>
                          </a:solidFill>
                          <a:latin typeface="DM Sans Bold"/>
                        </a:rPr>
                        <a:t>th</a:t>
                      </a:r>
                      <a:r>
                        <a:rPr lang="en-US" sz="1100" dirty="0">
                          <a:solidFill>
                            <a:srgbClr val="000000"/>
                          </a:solidFill>
                          <a:latin typeface="DM Sans Bold"/>
                        </a:rPr>
                        <a:t> </a:t>
                      </a: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100">
                          <a:solidFill>
                            <a:srgbClr val="000000"/>
                          </a:solidFill>
                          <a:latin typeface="DM Sans Bold"/>
                        </a:rPr>
                        <a:t>Wednesday 8</a:t>
                      </a:r>
                      <a:r>
                        <a:rPr lang="en-US" sz="1100" baseline="30000">
                          <a:solidFill>
                            <a:srgbClr val="000000"/>
                          </a:solidFill>
                          <a:latin typeface="DM Sans Bold"/>
                        </a:rPr>
                        <a:t>th</a:t>
                      </a:r>
                      <a:r>
                        <a:rPr lang="en-US" sz="1100" dirty="0">
                          <a:solidFill>
                            <a:srgbClr val="000000"/>
                          </a:solidFill>
                          <a:latin typeface="DM Sans Bold"/>
                        </a:rPr>
                        <a:t> </a:t>
                      </a:r>
                      <a:endParaRPr lang="en-US" sz="1000" dirty="0"/>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100">
                          <a:solidFill>
                            <a:srgbClr val="000000"/>
                          </a:solidFill>
                          <a:latin typeface="DM Sans Bold"/>
                        </a:rPr>
                        <a:t>Thursday 9</a:t>
                      </a:r>
                      <a:r>
                        <a:rPr lang="en-US" sz="1100" baseline="30000">
                          <a:solidFill>
                            <a:srgbClr val="000000"/>
                          </a:solidFill>
                          <a:latin typeface="DM Sans Bold"/>
                        </a:rPr>
                        <a:t>th</a:t>
                      </a:r>
                      <a:r>
                        <a:rPr lang="en-US" sz="1100" dirty="0">
                          <a:solidFill>
                            <a:srgbClr val="000000"/>
                          </a:solidFill>
                          <a:latin typeface="DM Sans Bold"/>
                        </a:rPr>
                        <a:t> </a:t>
                      </a: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100">
                          <a:solidFill>
                            <a:srgbClr val="000000"/>
                          </a:solidFill>
                          <a:latin typeface="DM Sans Bold"/>
                        </a:rPr>
                        <a:t>Friday 10</a:t>
                      </a:r>
                      <a:r>
                        <a:rPr lang="en-US" sz="1100" baseline="30000" dirty="0">
                          <a:solidFill>
                            <a:srgbClr val="000000"/>
                          </a:solidFill>
                          <a:latin typeface="DM Sans Bold"/>
                        </a:rPr>
                        <a:t>th</a:t>
                      </a:r>
                      <a:r>
                        <a:rPr lang="en-US" sz="1100" dirty="0">
                          <a:solidFill>
                            <a:srgbClr val="000000"/>
                          </a:solidFill>
                          <a:latin typeface="DM Sans Bold"/>
                        </a:rPr>
                        <a:t> </a:t>
                      </a:r>
                      <a:endParaRPr lang="en-US" sz="1000" dirty="0"/>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extLst>
                  <a:ext uri="{0D108BD9-81ED-4DB2-BD59-A6C34878D82A}">
                    <a16:rowId xmlns:a16="http://schemas.microsoft.com/office/drawing/2014/main" val="10000"/>
                  </a:ext>
                </a:extLst>
              </a:tr>
              <a:tr h="641758">
                <a:tc>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endParaRPr lang="en-US" sz="900" b="0" dirty="0">
                        <a:solidFill>
                          <a:srgbClr val="000000"/>
                        </a:solidFill>
                        <a:latin typeface="DM San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r>
                        <a:rPr lang="en-US" sz="900" b="0" dirty="0">
                          <a:solidFill>
                            <a:srgbClr val="000000"/>
                          </a:solidFill>
                          <a:latin typeface="DM Sans"/>
                        </a:rPr>
                        <a:t>Hub open from 9:30 for breakfast &amp; drop-in support!</a:t>
                      </a: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r>
                        <a:rPr lang="en-US" sz="900" b="0" dirty="0">
                          <a:solidFill>
                            <a:srgbClr val="000000"/>
                          </a:solidFill>
                          <a:latin typeface="DM Sans"/>
                        </a:rPr>
                        <a:t>Hub open from 9:30 for breakfast &amp; drop-in support!</a:t>
                      </a: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r>
                        <a:rPr lang="en-US" sz="900" b="0" dirty="0">
                          <a:solidFill>
                            <a:srgbClr val="000000"/>
                          </a:solidFill>
                          <a:latin typeface="DM Sans"/>
                        </a:rPr>
                        <a:t>Hub open from 9:30 for breakfast &amp; drop-in support!</a:t>
                      </a: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r>
                        <a:rPr lang="en-US" sz="900" b="0" dirty="0">
                          <a:solidFill>
                            <a:srgbClr val="000000"/>
                          </a:solidFill>
                          <a:latin typeface="DM Sans"/>
                        </a:rPr>
                        <a:t>Hub open from 9:30 for breakfast &amp; drop-in support!</a:t>
                      </a: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86352946"/>
                  </a:ext>
                </a:extLst>
              </a:tr>
              <a:tr h="2905899">
                <a:tc>
                  <a:txBody>
                    <a:bodyPr/>
                    <a:lstStyle/>
                    <a:p>
                      <a:pPr algn="ctr">
                        <a:lnSpc>
                          <a:spcPts val="1515"/>
                        </a:lnSpc>
                        <a:defRPr/>
                      </a:pPr>
                      <a:endParaRPr lang="en-GB" sz="1000" b="0" dirty="0">
                        <a:solidFill>
                          <a:srgbClr val="000000"/>
                        </a:solidFill>
                        <a:latin typeface="DM Sans"/>
                      </a:endParaRPr>
                    </a:p>
                    <a:p>
                      <a:pPr algn="ctr">
                        <a:lnSpc>
                          <a:spcPts val="1515"/>
                        </a:lnSpc>
                        <a:defRPr/>
                      </a:pPr>
                      <a:endParaRPr lang="en-GB" sz="1000" b="0" dirty="0">
                        <a:solidFill>
                          <a:srgbClr val="000000"/>
                        </a:solidFill>
                        <a:latin typeface="DM Sans"/>
                      </a:endParaRPr>
                    </a:p>
                    <a:p>
                      <a:pPr algn="ctr">
                        <a:lnSpc>
                          <a:spcPts val="1515"/>
                        </a:lnSpc>
                        <a:defRPr/>
                      </a:pPr>
                      <a:endParaRPr lang="en-GB" sz="900" b="0" dirty="0">
                        <a:solidFill>
                          <a:srgbClr val="000000"/>
                        </a:solidFill>
                        <a:latin typeface="DM Sans"/>
                      </a:endParaRPr>
                    </a:p>
                    <a:p>
                      <a:pPr algn="ctr">
                        <a:lnSpc>
                          <a:spcPts val="1515"/>
                        </a:lnSpc>
                        <a:defRPr/>
                      </a:pPr>
                      <a:endParaRPr lang="en-GB" sz="1400" b="1" dirty="0">
                        <a:solidFill>
                          <a:srgbClr val="000000"/>
                        </a:solidFill>
                        <a:latin typeface="DM Sans"/>
                      </a:endParaRPr>
                    </a:p>
                    <a:p>
                      <a:pPr algn="ctr">
                        <a:lnSpc>
                          <a:spcPts val="1515"/>
                        </a:lnSpc>
                      </a:pPr>
                      <a:r>
                        <a:rPr lang="en-GB" sz="1400" b="1">
                          <a:solidFill>
                            <a:srgbClr val="000000"/>
                          </a:solidFill>
                          <a:latin typeface="DM Sans"/>
                        </a:rPr>
                        <a:t>Bank Holiday </a:t>
                      </a:r>
                      <a:endParaRPr lang="en-GB" sz="1400" b="1" dirty="0">
                        <a:solidFill>
                          <a:srgbClr val="000000"/>
                        </a:solidFill>
                        <a:latin typeface="DM Sans"/>
                      </a:endParaRPr>
                    </a:p>
                    <a:p>
                      <a:pPr lvl="0" algn="ctr">
                        <a:lnSpc>
                          <a:spcPts val="1515"/>
                        </a:lnSpc>
                        <a:buNone/>
                      </a:pPr>
                      <a:r>
                        <a:rPr lang="en-GB" sz="1400" b="1">
                          <a:solidFill>
                            <a:srgbClr val="000000"/>
                          </a:solidFill>
                          <a:latin typeface="DM Sans"/>
                        </a:rPr>
                        <a:t>Hub Closed</a:t>
                      </a:r>
                      <a:endParaRPr lang="en-GB" sz="1400" b="1" dirty="0">
                        <a:solidFill>
                          <a:srgbClr val="000000"/>
                        </a:solidFill>
                        <a:latin typeface="DM Sans"/>
                      </a:endParaRPr>
                    </a:p>
                    <a:p>
                      <a:pPr algn="ctr">
                        <a:lnSpc>
                          <a:spcPts val="1515"/>
                        </a:lnSpc>
                        <a:defRPr/>
                      </a:pPr>
                      <a:endParaRPr lang="en-GB" sz="900" b="0" dirty="0">
                        <a:solidFill>
                          <a:srgbClr val="000000"/>
                        </a:solidFill>
                        <a:latin typeface="DM Sans"/>
                      </a:endParaRPr>
                    </a:p>
                    <a:p>
                      <a:pPr algn="ctr">
                        <a:lnSpc>
                          <a:spcPts val="1515"/>
                        </a:lnSpc>
                      </a:pPr>
                      <a:endParaRPr lang="en-GB" sz="900" b="0" dirty="0">
                        <a:solidFill>
                          <a:srgbClr val="000000"/>
                        </a:solidFill>
                        <a:latin typeface="DM San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ts val="1470"/>
                        </a:lnSpc>
                      </a:pPr>
                      <a:r>
                        <a:rPr lang="en-GB" sz="1000" b="1" kern="1200">
                          <a:solidFill>
                            <a:schemeClr val="tx1"/>
                          </a:solidFill>
                          <a:effectLst/>
                          <a:latin typeface="DM Sans"/>
                          <a:ea typeface="+mn-ea"/>
                          <a:cs typeface="+mn-cs"/>
                        </a:rPr>
                        <a:t>Breakfast</a:t>
                      </a:r>
                      <a:endParaRPr lang="en-GB" sz="900" b="0" kern="1200" dirty="0">
                        <a:solidFill>
                          <a:schemeClr val="tx1"/>
                        </a:solidFill>
                        <a:effectLst/>
                        <a:latin typeface="DM Sans" pitchFamily="2" charset="0"/>
                        <a:ea typeface="+mn-ea"/>
                        <a:cs typeface="+mn-cs"/>
                      </a:endParaRPr>
                    </a:p>
                    <a:p>
                      <a:pPr lvl="0" algn="ctr">
                        <a:lnSpc>
                          <a:spcPts val="1470"/>
                        </a:lnSpc>
                        <a:buNone/>
                      </a:pPr>
                      <a:r>
                        <a:rPr lang="en-GB" sz="1000" b="1" kern="1200" dirty="0">
                          <a:solidFill>
                            <a:schemeClr val="tx1"/>
                          </a:solidFill>
                          <a:effectLst/>
                          <a:latin typeface="DM Sans"/>
                          <a:ea typeface="+mn-ea"/>
                          <a:cs typeface="+mn-cs"/>
                        </a:rPr>
                        <a:t> </a:t>
                      </a:r>
                      <a:r>
                        <a:rPr lang="en-GB" sz="1000" b="0" kern="1200" dirty="0" err="1">
                          <a:solidFill>
                            <a:schemeClr val="tx1"/>
                          </a:solidFill>
                          <a:effectLst/>
                          <a:latin typeface="DM Sans"/>
                          <a:ea typeface="+mn-ea"/>
                          <a:cs typeface="+mn-cs"/>
                        </a:rPr>
                        <a:t>Breakfast</a:t>
                      </a:r>
                      <a:r>
                        <a:rPr lang="en-GB" sz="1000" b="0" kern="1200" dirty="0">
                          <a:solidFill>
                            <a:schemeClr val="tx1"/>
                          </a:solidFill>
                          <a:effectLst/>
                          <a:latin typeface="DM Sans"/>
                          <a:ea typeface="+mn-ea"/>
                          <a:cs typeface="+mn-cs"/>
                        </a:rPr>
                        <a:t> and a hot cup of tea or coffee</a:t>
                      </a:r>
                      <a:endParaRPr lang="en-GB" sz="900" b="0" kern="1200">
                        <a:solidFill>
                          <a:schemeClr val="tx1"/>
                        </a:solidFill>
                        <a:effectLst/>
                        <a:latin typeface="DM Sans"/>
                        <a:ea typeface="+mn-ea"/>
                        <a:cs typeface="+mn-cs"/>
                      </a:endParaRPr>
                    </a:p>
                    <a:p>
                      <a:pPr lvl="0" algn="ctr">
                        <a:lnSpc>
                          <a:spcPts val="1470"/>
                        </a:lnSpc>
                        <a:buNone/>
                      </a:pPr>
                      <a:r>
                        <a:rPr lang="en-GB" sz="1000" b="0" kern="1200" dirty="0">
                          <a:solidFill>
                            <a:schemeClr val="tx1"/>
                          </a:solidFill>
                          <a:effectLst/>
                          <a:latin typeface="DM Sans"/>
                          <a:ea typeface="+mn-ea"/>
                          <a:cs typeface="+mn-cs"/>
                        </a:rPr>
                        <a:t>10am – 11am </a:t>
                      </a:r>
                    </a:p>
                    <a:p>
                      <a:pPr lvl="0" algn="ctr">
                        <a:lnSpc>
                          <a:spcPts val="1470"/>
                        </a:lnSpc>
                        <a:buNone/>
                      </a:pPr>
                      <a:endParaRPr lang="en-GB" sz="1000" b="1" kern="1200" dirty="0">
                        <a:solidFill>
                          <a:schemeClr val="tx1"/>
                        </a:solidFill>
                        <a:effectLst/>
                        <a:latin typeface="DM Sans"/>
                        <a:ea typeface="+mn-ea"/>
                        <a:cs typeface="+mn-cs"/>
                      </a:endParaRPr>
                    </a:p>
                    <a:p>
                      <a:pPr lvl="0" algn="ctr">
                        <a:lnSpc>
                          <a:spcPts val="1470"/>
                        </a:lnSpc>
                        <a:buNone/>
                      </a:pPr>
                      <a:r>
                        <a:rPr lang="en-GB" sz="1000" b="1" kern="1200" dirty="0">
                          <a:solidFill>
                            <a:schemeClr val="tx1"/>
                          </a:solidFill>
                          <a:effectLst/>
                          <a:latin typeface="DM Sans"/>
                          <a:ea typeface="+mn-ea"/>
                          <a:cs typeface="+mn-cs"/>
                        </a:rPr>
                        <a:t>“Bored” Games</a:t>
                      </a:r>
                      <a:endParaRPr lang="en-GB"/>
                    </a:p>
                    <a:p>
                      <a:pPr lvl="0" algn="ctr">
                        <a:lnSpc>
                          <a:spcPts val="1470"/>
                        </a:lnSpc>
                        <a:buNone/>
                      </a:pPr>
                      <a:r>
                        <a:rPr lang="en-GB" sz="1000" b="0" kern="1200" dirty="0">
                          <a:solidFill>
                            <a:schemeClr val="tx1"/>
                          </a:solidFill>
                          <a:effectLst/>
                          <a:latin typeface="DM Sans"/>
                          <a:ea typeface="+mn-ea"/>
                          <a:cs typeface="+mn-cs"/>
                        </a:rPr>
                        <a:t>11am - 12am</a:t>
                      </a:r>
                      <a:endParaRPr lang="en-GB" sz="1000" b="0" kern="1200">
                        <a:solidFill>
                          <a:schemeClr val="tx1"/>
                        </a:solidFill>
                        <a:effectLst/>
                        <a:latin typeface="DM Sans"/>
                        <a:ea typeface="+mn-ea"/>
                        <a:cs typeface="+mn-cs"/>
                      </a:endParaRPr>
                    </a:p>
                    <a:p>
                      <a:pPr lvl="0" algn="ctr">
                        <a:lnSpc>
                          <a:spcPts val="1470"/>
                        </a:lnSpc>
                        <a:buNone/>
                      </a:pPr>
                      <a:r>
                        <a:rPr lang="en-GB" sz="1000" b="0" kern="1200" dirty="0">
                          <a:solidFill>
                            <a:schemeClr val="tx1"/>
                          </a:solidFill>
                          <a:effectLst/>
                          <a:latin typeface="DM Sans"/>
                          <a:ea typeface="+mn-ea"/>
                          <a:cs typeface="+mn-cs"/>
                        </a:rPr>
                        <a:t>Vanquish boredom and come play some boardgames at the Hub</a:t>
                      </a:r>
                      <a:endParaRPr lang="en-GB"/>
                    </a:p>
                    <a:p>
                      <a:pPr algn="ctr">
                        <a:lnSpc>
                          <a:spcPts val="1470"/>
                        </a:lnSpc>
                        <a:defRPr/>
                      </a:pPr>
                      <a:endParaRPr lang="en-GB" sz="1000" b="0" kern="1200" dirty="0">
                        <a:solidFill>
                          <a:schemeClr val="tx1"/>
                        </a:solidFill>
                        <a:effectLst/>
                        <a:latin typeface="DM Sans" pitchFamily="2" charset="0"/>
                        <a:ea typeface="+mn-ea"/>
                        <a:cs typeface="+mn-cs"/>
                      </a:endParaRPr>
                    </a:p>
                    <a:p>
                      <a:pPr algn="ctr">
                        <a:lnSpc>
                          <a:spcPts val="1470"/>
                        </a:lnSpc>
                        <a:defRPr/>
                      </a:pPr>
                      <a:endParaRPr lang="en-GB" sz="900" b="0" kern="1200" dirty="0">
                        <a:solidFill>
                          <a:schemeClr val="tx1"/>
                        </a:solidFill>
                        <a:effectLst/>
                        <a:latin typeface="DM Sans" pitchFamily="2" charset="0"/>
                        <a:ea typeface="+mn-ea"/>
                        <a:cs typeface="+mn-cs"/>
                      </a:endParaRPr>
                    </a:p>
                    <a:p>
                      <a:pPr lvl="0" algn="ctr">
                        <a:lnSpc>
                          <a:spcPts val="1470"/>
                        </a:lnSpc>
                        <a:buNone/>
                      </a:pPr>
                      <a:endParaRPr lang="en-GB" sz="900" b="0" kern="1200" dirty="0">
                        <a:solidFill>
                          <a:schemeClr val="tx1"/>
                        </a:solidFill>
                        <a:effectLst/>
                        <a:latin typeface="DM Sans"/>
                        <a:ea typeface="+mn-ea"/>
                        <a:cs typeface="+mn-cs"/>
                      </a:endParaRPr>
                    </a:p>
                    <a:p>
                      <a:pPr lvl="0" algn="ctr">
                        <a:lnSpc>
                          <a:spcPts val="1470"/>
                        </a:lnSpc>
                        <a:buNone/>
                      </a:pPr>
                      <a:endParaRPr lang="en-GB" sz="900" b="0" kern="1200" dirty="0">
                        <a:solidFill>
                          <a:schemeClr val="tx1"/>
                        </a:solidFill>
                        <a:effectLst/>
                        <a:latin typeface="DM Sans"/>
                        <a:ea typeface="+mn-ea"/>
                        <a:cs typeface="+mn-cs"/>
                      </a:endParaRPr>
                    </a:p>
                    <a:p>
                      <a:pPr lvl="0" algn="ctr">
                        <a:lnSpc>
                          <a:spcPts val="1515"/>
                        </a:lnSpc>
                        <a:buNone/>
                      </a:pPr>
                      <a:endParaRPr lang="en-US" sz="900" b="0" dirty="0">
                        <a:solidFill>
                          <a:srgbClr val="000000"/>
                        </a:solidFill>
                        <a:latin typeface="DM San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515"/>
                        </a:lnSpc>
                        <a:defRPr/>
                      </a:pPr>
                      <a:endParaRPr lang="en-US" sz="900" b="0" dirty="0">
                        <a:solidFill>
                          <a:srgbClr val="000000"/>
                        </a:solidFill>
                        <a:latin typeface="DM Sans" pitchFamily="2" charset="0"/>
                      </a:endParaRPr>
                    </a:p>
                    <a:p>
                      <a:pPr algn="ctr">
                        <a:lnSpc>
                          <a:spcPts val="1515"/>
                        </a:lnSpc>
                        <a:defRPr/>
                      </a:pPr>
                      <a:endParaRPr lang="en-US" sz="900" b="0" dirty="0">
                        <a:solidFill>
                          <a:srgbClr val="000000"/>
                        </a:solidFill>
                        <a:latin typeface="DM Sans" pitchFamily="2" charset="0"/>
                      </a:endParaRPr>
                    </a:p>
                    <a:p>
                      <a:pPr algn="ctr">
                        <a:lnSpc>
                          <a:spcPts val="1470"/>
                        </a:lnSpc>
                        <a:defRPr/>
                      </a:pPr>
                      <a:r>
                        <a:rPr lang="en-GB" sz="1200" b="0" dirty="0">
                          <a:solidFill>
                            <a:srgbClr val="FF0000"/>
                          </a:solidFill>
                          <a:latin typeface="DM Sans"/>
                        </a:rPr>
                        <a:t>CBT with Aisha- All day </a:t>
                      </a:r>
                      <a:r>
                        <a:rPr lang="en-GB" sz="1200" b="0">
                          <a:solidFill>
                            <a:srgbClr val="FF0000"/>
                          </a:solidFill>
                          <a:latin typeface="DM Sans"/>
                        </a:rPr>
                        <a:t>Appointments </a:t>
                      </a:r>
                    </a:p>
                    <a:p>
                      <a:pPr marL="0" marR="0" lvl="0" indent="0" algn="ctr" defTabSz="914400" rtl="0" eaLnBrk="1" fontAlgn="auto" latinLnBrk="0" hangingPunct="1">
                        <a:lnSpc>
                          <a:spcPts val="1470"/>
                        </a:lnSpc>
                        <a:spcBef>
                          <a:spcPts val="0"/>
                        </a:spcBef>
                        <a:spcAft>
                          <a:spcPts val="0"/>
                        </a:spcAft>
                        <a:buClrTx/>
                        <a:buSzTx/>
                        <a:buFontTx/>
                        <a:buNone/>
                        <a:tabLst/>
                        <a:defRPr/>
                      </a:pPr>
                      <a:r>
                        <a:rPr lang="en-GB" sz="900" b="0" kern="1200" dirty="0">
                          <a:solidFill>
                            <a:schemeClr val="tx1"/>
                          </a:solidFill>
                          <a:effectLst/>
                          <a:latin typeface="DM Sans" pitchFamily="2" charset="0"/>
                          <a:ea typeface="+mn-ea"/>
                          <a:cs typeface="+mn-cs"/>
                        </a:rPr>
                        <a:t>Please speak to a Support Worker for an appointment</a:t>
                      </a:r>
                    </a:p>
                    <a:p>
                      <a:pPr algn="ctr">
                        <a:lnSpc>
                          <a:spcPts val="1515"/>
                        </a:lnSpc>
                      </a:pPr>
                      <a:endParaRPr lang="en-US" sz="1000" b="1" dirty="0">
                        <a:solidFill>
                          <a:srgbClr val="000000"/>
                        </a:solidFill>
                        <a:latin typeface="DM Sans"/>
                      </a:endParaRPr>
                    </a:p>
                    <a:p>
                      <a:pPr lvl="0" algn="ctr">
                        <a:lnSpc>
                          <a:spcPts val="1515"/>
                        </a:lnSpc>
                        <a:buNone/>
                      </a:pPr>
                      <a:r>
                        <a:rPr lang="en-US" sz="900" b="1" i="0" u="none" strike="noStrike" noProof="0" dirty="0">
                          <a:solidFill>
                            <a:srgbClr val="000000"/>
                          </a:solidFill>
                        </a:rPr>
                        <a:t>evolve young </a:t>
                      </a:r>
                      <a:r>
                        <a:rPr lang="en-US" sz="900" b="1" i="0" u="none" strike="noStrike" noProof="0">
                          <a:solidFill>
                            <a:srgbClr val="000000"/>
                          </a:solidFill>
                        </a:rPr>
                        <a:t>person's</a:t>
                      </a:r>
                      <a:r>
                        <a:rPr lang="en-US" sz="900" b="1" i="0" u="none" strike="noStrike" noProof="0" dirty="0">
                          <a:solidFill>
                            <a:srgbClr val="000000"/>
                          </a:solidFill>
                        </a:rPr>
                        <a:t> employment</a:t>
                      </a:r>
                      <a:endParaRPr lang="en-US" b="1" dirty="0"/>
                    </a:p>
                    <a:p>
                      <a:pPr lvl="0" algn="ctr">
                        <a:lnSpc>
                          <a:spcPts val="1515"/>
                        </a:lnSpc>
                        <a:buNone/>
                      </a:pPr>
                      <a:r>
                        <a:rPr lang="en-US" sz="900" b="0">
                          <a:solidFill>
                            <a:srgbClr val="000000"/>
                          </a:solidFill>
                          <a:latin typeface="DM Sans"/>
                        </a:rPr>
                        <a:t>10am-12pm</a:t>
                      </a:r>
                      <a:endParaRPr lang="en-US" sz="900" b="0" dirty="0">
                        <a:solidFill>
                          <a:srgbClr val="000000"/>
                        </a:solidFill>
                        <a:latin typeface="DM Sans"/>
                      </a:endParaRPr>
                    </a:p>
                    <a:p>
                      <a:pPr lvl="0" algn="ctr">
                        <a:lnSpc>
                          <a:spcPts val="1515"/>
                        </a:lnSpc>
                        <a:buNone/>
                      </a:pPr>
                      <a:r>
                        <a:rPr lang="en-US" sz="900" b="0">
                          <a:solidFill>
                            <a:srgbClr val="000000"/>
                          </a:solidFill>
                          <a:latin typeface="DM Sans"/>
                        </a:rPr>
                        <a:t>CV Writing Workshop. </a:t>
                      </a:r>
                      <a:endParaRPr lang="en-US" sz="900" b="0" dirty="0">
                        <a:solidFill>
                          <a:srgbClr val="000000"/>
                        </a:solidFill>
                        <a:latin typeface="DM Sans"/>
                      </a:endParaRPr>
                    </a:p>
                    <a:p>
                      <a:pPr lvl="0" algn="ctr">
                        <a:lnSpc>
                          <a:spcPts val="1515"/>
                        </a:lnSpc>
                        <a:buNone/>
                      </a:pPr>
                      <a:r>
                        <a:rPr lang="en-US" sz="900" b="0">
                          <a:solidFill>
                            <a:srgbClr val="000000"/>
                          </a:solidFill>
                          <a:latin typeface="DM Sans"/>
                        </a:rPr>
                        <a:t>Leah and Leah will help b</a:t>
                      </a:r>
                      <a:r>
                        <a:rPr lang="en-US" sz="900" b="0" i="0" u="none" strike="noStrike" noProof="0">
                          <a:solidFill>
                            <a:srgbClr val="000000"/>
                          </a:solidFill>
                          <a:latin typeface="DM Sans"/>
                        </a:rPr>
                        <a:t>uild or </a:t>
                      </a:r>
                      <a:r>
                        <a:rPr lang="en-US" sz="900" b="0" i="0" u="none" strike="noStrike" noProof="0" dirty="0">
                          <a:solidFill>
                            <a:srgbClr val="000000"/>
                          </a:solidFill>
                          <a:latin typeface="DM Sans"/>
                        </a:rPr>
                        <a:t>improve your CV to take the next step towards employment!</a:t>
                      </a:r>
                      <a:endParaRPr lang="en-US" sz="900" b="0" dirty="0">
                        <a:solidFill>
                          <a:srgbClr val="000000"/>
                        </a:solidFill>
                        <a:latin typeface="DM Sans"/>
                      </a:endParaRPr>
                    </a:p>
                    <a:p>
                      <a:pPr lvl="0" algn="ctr">
                        <a:lnSpc>
                          <a:spcPts val="1515"/>
                        </a:lnSpc>
                        <a:buNone/>
                      </a:pPr>
                      <a:endParaRPr lang="en-US" sz="900" b="0" dirty="0">
                        <a:solidFill>
                          <a:srgbClr val="000000"/>
                        </a:solidFill>
                        <a:latin typeface="DM San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endParaRPr lang="en-US" sz="900" b="0" dirty="0">
                        <a:solidFill>
                          <a:srgbClr val="000000"/>
                        </a:solidFill>
                        <a:latin typeface="DM Sans"/>
                      </a:endParaRPr>
                    </a:p>
                    <a:p>
                      <a:pPr marL="0" marR="0" lvl="0" indent="0" algn="ctr" defTabSz="914400" rtl="0" eaLnBrk="1" fontAlgn="auto" latinLnBrk="0" hangingPunct="1">
                        <a:lnSpc>
                          <a:spcPts val="1515"/>
                        </a:lnSpc>
                        <a:spcBef>
                          <a:spcPts val="0"/>
                        </a:spcBef>
                        <a:spcAft>
                          <a:spcPts val="0"/>
                        </a:spcAft>
                        <a:buClrTx/>
                        <a:buSzTx/>
                        <a:buFontTx/>
                        <a:buNone/>
                        <a:tabLst/>
                        <a:defRPr/>
                      </a:pPr>
                      <a:endParaRPr lang="en-US" sz="900" b="0" dirty="0">
                        <a:solidFill>
                          <a:srgbClr val="000000"/>
                        </a:solidFill>
                        <a:latin typeface="DM Sans"/>
                      </a:endParaRPr>
                    </a:p>
                    <a:p>
                      <a:pPr marL="0" marR="0" lvl="0" indent="0" algn="ctr" defTabSz="914400" rtl="0" eaLnBrk="1" fontAlgn="auto" latinLnBrk="0" hangingPunct="1">
                        <a:lnSpc>
                          <a:spcPts val="1515"/>
                        </a:lnSpc>
                        <a:spcBef>
                          <a:spcPts val="0"/>
                        </a:spcBef>
                        <a:spcAft>
                          <a:spcPts val="0"/>
                        </a:spcAft>
                        <a:buClrTx/>
                        <a:buSzTx/>
                        <a:buFontTx/>
                        <a:buNone/>
                        <a:tabLst/>
                        <a:defRPr/>
                      </a:pPr>
                      <a:endParaRPr lang="en-US" sz="900" b="0" dirty="0">
                        <a:solidFill>
                          <a:srgbClr val="000000"/>
                        </a:solidFill>
                        <a:latin typeface="DM Sans"/>
                      </a:endParaRPr>
                    </a:p>
                    <a:p>
                      <a:pPr marL="0" marR="0" lvl="0" indent="0" algn="ctr" defTabSz="914400" rtl="0" eaLnBrk="1" fontAlgn="auto" latinLnBrk="0" hangingPunct="1">
                        <a:lnSpc>
                          <a:spcPts val="1515"/>
                        </a:lnSpc>
                        <a:spcBef>
                          <a:spcPts val="0"/>
                        </a:spcBef>
                        <a:spcAft>
                          <a:spcPts val="0"/>
                        </a:spcAft>
                        <a:buClrTx/>
                        <a:buSzTx/>
                        <a:buFontTx/>
                        <a:buNone/>
                        <a:tabLst/>
                        <a:defRPr/>
                      </a:pPr>
                      <a:endParaRPr lang="en-US" sz="900" b="0" dirty="0">
                        <a:solidFill>
                          <a:srgbClr val="000000"/>
                        </a:solidFill>
                        <a:latin typeface="DM Sans"/>
                      </a:endParaRPr>
                    </a:p>
                    <a:p>
                      <a:pPr marL="0" marR="0" lvl="0" indent="0" algn="ctr" defTabSz="914400" rtl="0" eaLnBrk="1" fontAlgn="auto" latinLnBrk="0" hangingPunct="1">
                        <a:lnSpc>
                          <a:spcPts val="1515"/>
                        </a:lnSpc>
                        <a:spcBef>
                          <a:spcPts val="0"/>
                        </a:spcBef>
                        <a:spcAft>
                          <a:spcPts val="0"/>
                        </a:spcAft>
                        <a:buClrTx/>
                        <a:buSzTx/>
                        <a:buFontTx/>
                        <a:buNone/>
                        <a:tabLst/>
                        <a:defRPr/>
                      </a:pPr>
                      <a:endParaRPr lang="en-US" sz="900" b="0" dirty="0">
                        <a:solidFill>
                          <a:srgbClr val="000000"/>
                        </a:solidFill>
                        <a:latin typeface="DM Sans"/>
                      </a:endParaRPr>
                    </a:p>
                    <a:p>
                      <a:pPr algn="ctr">
                        <a:lnSpc>
                          <a:spcPts val="1515"/>
                        </a:lnSpc>
                        <a:defRPr/>
                      </a:pPr>
                      <a:r>
                        <a:rPr lang="en-US" sz="1100" b="0" dirty="0">
                          <a:solidFill>
                            <a:srgbClr val="000000"/>
                          </a:solidFill>
                          <a:latin typeface="DM Sans" pitchFamily="2" charset="0"/>
                        </a:rPr>
                        <a:t>Complete a course with Digital college with our facilitator</a:t>
                      </a:r>
                    </a:p>
                    <a:p>
                      <a:pPr algn="ctr">
                        <a:lnSpc>
                          <a:spcPts val="1515"/>
                        </a:lnSpc>
                        <a:defRPr/>
                      </a:pPr>
                      <a:r>
                        <a:rPr lang="en-US" sz="1100" b="1" dirty="0">
                          <a:solidFill>
                            <a:srgbClr val="000000"/>
                          </a:solidFill>
                          <a:latin typeface="DM Sans" pitchFamily="2" charset="0"/>
                        </a:rPr>
                        <a:t>  </a:t>
                      </a:r>
                    </a:p>
                    <a:p>
                      <a:pPr algn="ctr">
                        <a:lnSpc>
                          <a:spcPts val="1515"/>
                        </a:lnSpc>
                        <a:defRPr/>
                      </a:pPr>
                      <a:r>
                        <a:rPr lang="en-US" sz="1100" b="1" dirty="0">
                          <a:solidFill>
                            <a:srgbClr val="000000"/>
                          </a:solidFill>
                          <a:latin typeface="DM Sans" pitchFamily="2" charset="0"/>
                        </a:rPr>
                        <a:t>10am-12pm </a:t>
                      </a:r>
                    </a:p>
                    <a:p>
                      <a:pPr algn="ctr">
                        <a:lnSpc>
                          <a:spcPts val="1515"/>
                        </a:lnSpc>
                      </a:pPr>
                      <a:endParaRPr lang="en-US" sz="1100" b="1" dirty="0">
                        <a:solidFill>
                          <a:srgbClr val="000000"/>
                        </a:solidFill>
                        <a:latin typeface="DM San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lvl="0" algn="ctr">
                        <a:lnSpc>
                          <a:spcPts val="1470"/>
                        </a:lnSpc>
                        <a:buNone/>
                      </a:pPr>
                      <a:r>
                        <a:rPr lang="en-US" sz="1100" b="1" i="0" u="none" strike="noStrike" noProof="0">
                          <a:solidFill>
                            <a:srgbClr val="000000"/>
                          </a:solidFill>
                          <a:latin typeface="DM Sans"/>
                        </a:rPr>
                        <a:t>Hub Inductions </a:t>
                      </a:r>
                      <a:endParaRPr lang="en-US" sz="1100" b="0" i="0" u="none" strike="noStrike" noProof="0">
                        <a:solidFill>
                          <a:srgbClr val="000000"/>
                        </a:solidFill>
                        <a:latin typeface="DM Sans"/>
                      </a:endParaRPr>
                    </a:p>
                    <a:p>
                      <a:pPr lvl="0" algn="ctr">
                        <a:lnSpc>
                          <a:spcPts val="1470"/>
                        </a:lnSpc>
                        <a:buNone/>
                      </a:pPr>
                      <a:r>
                        <a:rPr lang="en-US" sz="1100" b="0" i="0" u="none" strike="noStrike" noProof="0" dirty="0">
                          <a:solidFill>
                            <a:srgbClr val="000000"/>
                          </a:solidFill>
                          <a:latin typeface="DM Sans"/>
                        </a:rPr>
                        <a:t>Meet the team, come and see what the Hub has to offer and enroll!</a:t>
                      </a:r>
                    </a:p>
                    <a:p>
                      <a:pPr lvl="0" algn="ctr">
                        <a:lnSpc>
                          <a:spcPts val="1470"/>
                        </a:lnSpc>
                        <a:buNone/>
                      </a:pPr>
                      <a:r>
                        <a:rPr lang="en-US" sz="1100" b="0" i="0" u="none" strike="noStrike" noProof="0">
                          <a:solidFill>
                            <a:srgbClr val="000000"/>
                          </a:solidFill>
                          <a:latin typeface="DM Sans"/>
                        </a:rPr>
                        <a:t>No appointment needed</a:t>
                      </a:r>
                      <a:endParaRPr lang="en-US"/>
                    </a:p>
                    <a:p>
                      <a:pPr lvl="0" algn="ctr">
                        <a:lnSpc>
                          <a:spcPts val="1515"/>
                        </a:lnSpc>
                        <a:buNone/>
                      </a:pPr>
                      <a:r>
                        <a:rPr lang="en-US" sz="1000" b="1" i="0" u="none" strike="noStrike" kern="1200" noProof="0">
                          <a:solidFill>
                            <a:srgbClr val="000000"/>
                          </a:solidFill>
                          <a:effectLst/>
                          <a:latin typeface="DM Sans"/>
                          <a:ea typeface="+mn-ea"/>
                          <a:cs typeface="+mn-cs"/>
                        </a:rPr>
                        <a:t>“Shine Bright Like a Diamond”</a:t>
                      </a:r>
                      <a:endParaRPr lang="en-US" sz="1000" b="0" i="0" u="none" strike="noStrike" kern="1200" noProof="0">
                        <a:solidFill>
                          <a:srgbClr val="000000"/>
                        </a:solidFill>
                        <a:effectLst/>
                        <a:latin typeface="DM Sans"/>
                        <a:ea typeface="+mn-ea"/>
                        <a:cs typeface="+mn-cs"/>
                      </a:endParaRPr>
                    </a:p>
                    <a:p>
                      <a:pPr lvl="0" algn="ctr">
                        <a:lnSpc>
                          <a:spcPts val="1515"/>
                        </a:lnSpc>
                        <a:buNone/>
                      </a:pPr>
                      <a:endParaRPr lang="en-US" sz="900" b="0" i="0" u="none" strike="noStrike" kern="1200" noProof="0" dirty="0">
                        <a:solidFill>
                          <a:srgbClr val="000000"/>
                        </a:solidFill>
                        <a:effectLst/>
                        <a:latin typeface="DM Sans"/>
                        <a:ea typeface="+mn-ea"/>
                        <a:cs typeface="+mn-cs"/>
                      </a:endParaRPr>
                    </a:p>
                    <a:p>
                      <a:pPr lvl="0" algn="ctr">
                        <a:lnSpc>
                          <a:spcPts val="1515"/>
                        </a:lnSpc>
                        <a:buNone/>
                      </a:pPr>
                      <a:endParaRPr lang="en-US" sz="900" b="0" i="0" u="none" strike="noStrike" kern="1200" noProof="0" dirty="0">
                        <a:solidFill>
                          <a:srgbClr val="000000"/>
                        </a:solidFill>
                        <a:effectLst/>
                        <a:latin typeface="DM Sans"/>
                        <a:ea typeface="+mn-ea"/>
                        <a:cs typeface="+mn-cs"/>
                      </a:endParaRPr>
                    </a:p>
                    <a:p>
                      <a:pPr lvl="0" algn="ctr">
                        <a:lnSpc>
                          <a:spcPts val="1515"/>
                        </a:lnSpc>
                        <a:buNone/>
                      </a:pPr>
                      <a:r>
                        <a:rPr lang="en-US" sz="900" b="0" i="0" u="none" strike="noStrike" kern="1200" noProof="0">
                          <a:solidFill>
                            <a:srgbClr val="000000"/>
                          </a:solidFill>
                          <a:effectLst/>
                          <a:latin typeface="DM Sans"/>
                          <a:ea typeface="+mn-ea"/>
                          <a:cs typeface="+mn-cs"/>
                        </a:rPr>
                        <a:t>Diamond art with Leah – a mindfulness activity </a:t>
                      </a:r>
                    </a:p>
                    <a:p>
                      <a:pPr lvl="0" algn="ctr">
                        <a:lnSpc>
                          <a:spcPts val="1515"/>
                        </a:lnSpc>
                        <a:buNone/>
                      </a:pPr>
                      <a:r>
                        <a:rPr lang="en-US" sz="900" b="0" i="0" u="none" strike="noStrike" kern="1200" noProof="0">
                          <a:solidFill>
                            <a:srgbClr val="000000"/>
                          </a:solidFill>
                          <a:effectLst/>
                          <a:latin typeface="DM Sans"/>
                          <a:ea typeface="+mn-ea"/>
                          <a:cs typeface="+mn-cs"/>
                        </a:rPr>
                        <a:t>11am – 12pm </a:t>
                      </a:r>
                      <a:endParaRPr lang="en-GB" sz="900" b="0" i="0" u="none" strike="noStrike" kern="1200" noProof="0">
                        <a:solidFill>
                          <a:srgbClr val="000000"/>
                        </a:solidFill>
                        <a:effectLst/>
                        <a:latin typeface="DM Sans"/>
                        <a:ea typeface="+mn-ea"/>
                        <a:cs typeface="+mn-cs"/>
                      </a:endParaRPr>
                    </a:p>
                    <a:p>
                      <a:pPr lvl="0" algn="ctr">
                        <a:buNone/>
                      </a:pPr>
                      <a:endParaRPr lang="en-GB" sz="900" b="0" kern="1200" dirty="0">
                        <a:solidFill>
                          <a:schemeClr val="tx1"/>
                        </a:solidFill>
                        <a:effectLst/>
                        <a:latin typeface="DM Sans"/>
                        <a:ea typeface="+mn-ea"/>
                        <a:cs typeface="+mn-c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solidFill>
                      <a:srgbClr val="FFFFFF"/>
                    </a:solidFill>
                  </a:tcPr>
                </a:tc>
                <a:extLst>
                  <a:ext uri="{0D108BD9-81ED-4DB2-BD59-A6C34878D82A}">
                    <a16:rowId xmlns:a16="http://schemas.microsoft.com/office/drawing/2014/main" val="10001"/>
                  </a:ext>
                </a:extLst>
              </a:tr>
              <a:tr h="2339864">
                <a:tc>
                  <a:txBody>
                    <a:bodyPr/>
                    <a:lstStyle/>
                    <a:p>
                      <a:pPr algn="ctr">
                        <a:lnSpc>
                          <a:spcPts val="1470"/>
                        </a:lnSpc>
                        <a:defRPr/>
                      </a:pPr>
                      <a:endParaRPr lang="en-US" sz="1000" b="1" baseline="0" dirty="0">
                        <a:solidFill>
                          <a:srgbClr val="000000"/>
                        </a:solidFill>
                        <a:latin typeface="DM Sans"/>
                      </a:endParaRPr>
                    </a:p>
                    <a:p>
                      <a:pPr algn="ctr">
                        <a:lnSpc>
                          <a:spcPts val="1470"/>
                        </a:lnSpc>
                        <a:defRPr/>
                      </a:pPr>
                      <a:endParaRPr lang="en-US" sz="900" b="0" dirty="0">
                        <a:solidFill>
                          <a:srgbClr val="000000"/>
                        </a:solidFill>
                        <a:latin typeface="DM San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ts val="1470"/>
                        </a:lnSpc>
                        <a:defRPr/>
                      </a:pPr>
                      <a:r>
                        <a:rPr lang="en-US" sz="900" b="1" dirty="0">
                          <a:solidFill>
                            <a:srgbClr val="000000"/>
                          </a:solidFill>
                          <a:latin typeface="DM Sans"/>
                        </a:rPr>
                        <a:t>Women’s Only Session</a:t>
                      </a:r>
                    </a:p>
                    <a:p>
                      <a:pPr algn="ctr">
                        <a:lnSpc>
                          <a:spcPts val="1470"/>
                        </a:lnSpc>
                        <a:defRPr/>
                      </a:pPr>
                      <a:endParaRPr lang="en-US" sz="900" b="1">
                        <a:solidFill>
                          <a:srgbClr val="000000"/>
                        </a:solidFill>
                        <a:latin typeface="DM Sans"/>
                      </a:endParaRPr>
                    </a:p>
                    <a:p>
                      <a:pPr algn="ctr">
                        <a:lnSpc>
                          <a:spcPts val="1470"/>
                        </a:lnSpc>
                        <a:defRPr/>
                      </a:pPr>
                      <a:r>
                        <a:rPr lang="en-US" sz="900" b="1" dirty="0">
                          <a:solidFill>
                            <a:srgbClr val="000000"/>
                          </a:solidFill>
                          <a:latin typeface="DM Sans"/>
                        </a:rPr>
                        <a:t>Enrolments 1-2pm</a:t>
                      </a:r>
                    </a:p>
                    <a:p>
                      <a:pPr algn="ctr">
                        <a:lnSpc>
                          <a:spcPts val="1470"/>
                        </a:lnSpc>
                        <a:defRPr/>
                      </a:pPr>
                      <a:endParaRPr lang="en-US" sz="900" b="1">
                        <a:solidFill>
                          <a:srgbClr val="000000"/>
                        </a:solidFill>
                        <a:latin typeface="DM Sans"/>
                      </a:endParaRPr>
                    </a:p>
                    <a:p>
                      <a:pPr algn="ctr">
                        <a:lnSpc>
                          <a:spcPts val="1470"/>
                        </a:lnSpc>
                      </a:pPr>
                      <a:r>
                        <a:rPr lang="en-US" sz="900" b="0" dirty="0">
                          <a:solidFill>
                            <a:srgbClr val="000000"/>
                          </a:solidFill>
                          <a:latin typeface="DM Sans"/>
                        </a:rPr>
                        <a:t>CV Workshop &amp; </a:t>
                      </a:r>
                      <a:r>
                        <a:rPr lang="en-US" sz="900" b="0" dirty="0" err="1">
                          <a:solidFill>
                            <a:srgbClr val="000000"/>
                          </a:solidFill>
                          <a:latin typeface="DM Sans"/>
                        </a:rPr>
                        <a:t>Jobsearch</a:t>
                      </a:r>
                      <a:endParaRPr lang="en-US" sz="900" b="0">
                        <a:solidFill>
                          <a:srgbClr val="000000"/>
                        </a:solidFill>
                        <a:latin typeface="DM Sans"/>
                      </a:endParaRPr>
                    </a:p>
                    <a:p>
                      <a:pPr lvl="0" algn="ctr">
                        <a:lnSpc>
                          <a:spcPts val="1470"/>
                        </a:lnSpc>
                        <a:buNone/>
                      </a:pPr>
                      <a:r>
                        <a:rPr lang="en-US" sz="900" b="0" i="0" u="none" strike="noStrike" noProof="0">
                          <a:solidFill>
                            <a:srgbClr val="000000"/>
                          </a:solidFill>
                          <a:latin typeface="DM Sans"/>
                        </a:rPr>
                        <a:t>build or improve your CV to take the next step towards employment!</a:t>
                      </a:r>
                      <a:r>
                        <a:rPr lang="en-US" sz="900" b="0" dirty="0">
                          <a:solidFill>
                            <a:srgbClr val="000000"/>
                          </a:solidFill>
                          <a:latin typeface="DM Sans"/>
                        </a:rPr>
                        <a:t> </a:t>
                      </a:r>
                      <a:endParaRPr lang="en-US" dirty="0"/>
                    </a:p>
                    <a:p>
                      <a:pPr algn="ctr">
                        <a:lnSpc>
                          <a:spcPts val="1470"/>
                        </a:lnSpc>
                        <a:defRPr/>
                      </a:pPr>
                      <a:r>
                        <a:rPr lang="en-US" sz="900" b="0" dirty="0">
                          <a:solidFill>
                            <a:srgbClr val="000000"/>
                          </a:solidFill>
                          <a:latin typeface="DM Sans"/>
                        </a:rPr>
                        <a:t>2-4pm</a:t>
                      </a:r>
                    </a:p>
                    <a:p>
                      <a:pPr lvl="0" algn="ctr">
                        <a:lnSpc>
                          <a:spcPts val="1470"/>
                        </a:lnSpc>
                        <a:buNone/>
                      </a:pPr>
                      <a:endParaRPr lang="en-US" sz="900" b="0" dirty="0">
                        <a:solidFill>
                          <a:srgbClr val="000000"/>
                        </a:solidFill>
                        <a:latin typeface="DM San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99FF"/>
                    </a:solidFill>
                  </a:tcPr>
                </a:tc>
                <a:tc>
                  <a:txBody>
                    <a:bodyPr/>
                    <a:lstStyle/>
                    <a:p>
                      <a:pPr lvl="0" algn="ctr">
                        <a:buNone/>
                        <a:defRPr/>
                      </a:pPr>
                      <a:endParaRPr lang="en-GB" sz="900" b="0" i="0" u="none" strike="noStrike" noProof="0" dirty="0">
                        <a:solidFill>
                          <a:srgbClr val="000000"/>
                        </a:solidFill>
                        <a:latin typeface="DM Sans"/>
                      </a:endParaRPr>
                    </a:p>
                    <a:p>
                      <a:pPr lvl="0" algn="ctr">
                        <a:buNone/>
                      </a:pPr>
                      <a:r>
                        <a:rPr lang="en-GB" sz="1100" b="1" i="0" u="none" strike="noStrike" noProof="0">
                          <a:solidFill>
                            <a:schemeClr val="tx1"/>
                          </a:solidFill>
                          <a:latin typeface="DM Sans"/>
                        </a:rPr>
                        <a:t>TIPP Session</a:t>
                      </a:r>
                      <a:endParaRPr lang="en-US" sz="1100" b="0" i="0" u="none" strike="noStrike" noProof="0">
                        <a:solidFill>
                          <a:srgbClr val="000000"/>
                        </a:solidFill>
                        <a:latin typeface="DM Sans"/>
                      </a:endParaRPr>
                    </a:p>
                    <a:p>
                      <a:pPr lvl="0" algn="ctr">
                        <a:buNone/>
                        <a:defRPr/>
                      </a:pPr>
                      <a:endParaRPr lang="en-GB" sz="900" b="0" i="0" u="none" strike="noStrike" noProof="0" dirty="0">
                        <a:solidFill>
                          <a:srgbClr val="000000"/>
                        </a:solidFill>
                        <a:latin typeface="DM Sans"/>
                      </a:endParaRPr>
                    </a:p>
                    <a:p>
                      <a:pPr lvl="0" algn="ctr">
                        <a:buNone/>
                        <a:defRPr/>
                      </a:pPr>
                      <a:r>
                        <a:rPr lang="en-GB" sz="1000" b="0" i="0" u="none" strike="noStrike" noProof="0" dirty="0">
                          <a:solidFill>
                            <a:schemeClr val="tx1"/>
                          </a:solidFill>
                          <a:latin typeface="DM Sans"/>
                        </a:rPr>
                        <a:t>1-3pm</a:t>
                      </a:r>
                      <a:endParaRPr lang="en-US" sz="1000" b="0" i="0" u="none" strike="noStrike" noProof="0" dirty="0">
                        <a:solidFill>
                          <a:srgbClr val="000000"/>
                        </a:solidFill>
                        <a:latin typeface="DM Sans"/>
                      </a:endParaRPr>
                    </a:p>
                    <a:p>
                      <a:pPr lvl="0" algn="ctr">
                        <a:buNone/>
                        <a:defRPr/>
                      </a:pPr>
                      <a:endParaRPr lang="en-GB" sz="1000" b="0" i="0" u="none" strike="noStrike" noProof="0" dirty="0">
                        <a:solidFill>
                          <a:srgbClr val="000000"/>
                        </a:solidFill>
                        <a:latin typeface="DM Sans"/>
                      </a:endParaRPr>
                    </a:p>
                    <a:p>
                      <a:pPr lvl="0" algn="ctr">
                        <a:buNone/>
                      </a:pPr>
                      <a:r>
                        <a:rPr lang="en-GB" sz="1000" b="0" i="0" u="none" strike="noStrike" noProof="0">
                          <a:solidFill>
                            <a:schemeClr val="tx1"/>
                          </a:solidFill>
                          <a:latin typeface="DM Sans"/>
                        </a:rPr>
                        <a:t>Art and Sculpture session with Archie</a:t>
                      </a:r>
                      <a:endParaRPr lang="en-US"/>
                    </a:p>
                    <a:p>
                      <a:pPr algn="ctr"/>
                      <a:endParaRPr lang="en-GB" sz="900" b="0" kern="1200" dirty="0">
                        <a:solidFill>
                          <a:schemeClr val="tx1"/>
                        </a:solidFill>
                        <a:effectLst/>
                        <a:latin typeface="DM Sans" pitchFamily="2" charset="0"/>
                        <a:ea typeface="+mn-ea"/>
                        <a:cs typeface="+mn-cs"/>
                      </a:endParaRPr>
                    </a:p>
                    <a:p>
                      <a:pPr lvl="0" algn="ctr">
                        <a:buNone/>
                      </a:pPr>
                      <a:endParaRPr lang="en-GB" sz="900" b="0" kern="1200" dirty="0">
                        <a:solidFill>
                          <a:schemeClr val="tx1"/>
                        </a:solidFill>
                        <a:effectLst/>
                        <a:latin typeface="DM Sans"/>
                        <a:ea typeface="+mn-ea"/>
                        <a:cs typeface="+mn-c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470"/>
                        </a:lnSpc>
                        <a:defRPr/>
                      </a:pPr>
                      <a:r>
                        <a:rPr lang="en-US" sz="900" b="1" dirty="0">
                          <a:solidFill>
                            <a:srgbClr val="000000"/>
                          </a:solidFill>
                          <a:latin typeface="DM Sans"/>
                        </a:rPr>
                        <a:t>Women’s Only</a:t>
                      </a:r>
                    </a:p>
                    <a:p>
                      <a:pPr lvl="0" algn="ctr">
                        <a:buNone/>
                      </a:pPr>
                      <a:r>
                        <a:rPr lang="en-GB" sz="1100" b="1" i="0" u="none" strike="noStrike" noProof="0">
                          <a:solidFill>
                            <a:schemeClr val="tx1"/>
                          </a:solidFill>
                          <a:latin typeface="DM Sans"/>
                        </a:rPr>
                        <a:t>Job Shop</a:t>
                      </a:r>
                      <a:endParaRPr lang="en-US" sz="1100" b="0" i="0" u="none" strike="noStrike" noProof="0">
                        <a:solidFill>
                          <a:srgbClr val="000000"/>
                        </a:solidFill>
                        <a:latin typeface="DM Sans"/>
                      </a:endParaRPr>
                    </a:p>
                    <a:p>
                      <a:pPr lvl="0" algn="ctr">
                        <a:buNone/>
                      </a:pPr>
                      <a:endParaRPr lang="en-GB" sz="900" b="0" i="0" u="none" strike="noStrike" noProof="0" dirty="0">
                        <a:solidFill>
                          <a:srgbClr val="000000"/>
                        </a:solidFill>
                        <a:latin typeface="DM Sans"/>
                      </a:endParaRPr>
                    </a:p>
                    <a:p>
                      <a:pPr lvl="0" algn="ctr">
                        <a:buNone/>
                      </a:pPr>
                      <a:r>
                        <a:rPr lang="en-GB" sz="900" b="0" i="0" u="none" strike="noStrike" noProof="0" dirty="0">
                          <a:solidFill>
                            <a:schemeClr val="tx1"/>
                          </a:solidFill>
                          <a:latin typeface="DM Sans"/>
                        </a:rPr>
                        <a:t>1pm to 3pm</a:t>
                      </a:r>
                      <a:endParaRPr lang="en-US" sz="900" b="0" i="0" u="none" strike="noStrike" noProof="0" dirty="0">
                        <a:solidFill>
                          <a:srgbClr val="000000"/>
                        </a:solidFill>
                        <a:latin typeface="DM Sans"/>
                      </a:endParaRPr>
                    </a:p>
                    <a:p>
                      <a:pPr lvl="0" algn="ctr">
                        <a:buNone/>
                      </a:pPr>
                      <a:endParaRPr lang="en-GB" sz="900" b="0" i="0" u="none" strike="noStrike" noProof="0" dirty="0">
                        <a:solidFill>
                          <a:srgbClr val="000000"/>
                        </a:solidFill>
                        <a:latin typeface="DM Sans"/>
                      </a:endParaRPr>
                    </a:p>
                    <a:p>
                      <a:pPr lvl="0" algn="ctr">
                        <a:buNone/>
                      </a:pPr>
                      <a:r>
                        <a:rPr lang="en-GB" sz="900" b="0" i="0" u="none" strike="noStrike" noProof="0">
                          <a:solidFill>
                            <a:schemeClr val="tx1"/>
                          </a:solidFill>
                          <a:latin typeface="DM Sans"/>
                        </a:rPr>
                        <a:t>Supported job search session with access to GC exclusive jobs</a:t>
                      </a:r>
                      <a:endParaRPr lang="en-US" sz="900" b="0" i="0" u="none" strike="noStrike" noProof="0">
                        <a:solidFill>
                          <a:srgbClr val="000000"/>
                        </a:solidFill>
                        <a:latin typeface="DM Sans"/>
                      </a:endParaRPr>
                    </a:p>
                    <a:p>
                      <a:pPr algn="ctr">
                        <a:lnSpc>
                          <a:spcPts val="1470"/>
                        </a:lnSpc>
                        <a:defRPr/>
                      </a:pPr>
                      <a:endParaRPr lang="en-US" sz="900" b="1" dirty="0">
                        <a:solidFill>
                          <a:srgbClr val="000000"/>
                        </a:solidFill>
                        <a:latin typeface="DM Sans"/>
                      </a:endParaRPr>
                    </a:p>
                    <a:p>
                      <a:pPr lvl="0" algn="ctr">
                        <a:lnSpc>
                          <a:spcPts val="1470"/>
                        </a:lnSpc>
                        <a:buNone/>
                      </a:pPr>
                      <a:endParaRPr lang="en-US" sz="900" b="0" dirty="0">
                        <a:solidFill>
                          <a:srgbClr val="000000"/>
                        </a:solidFill>
                        <a:latin typeface="DM San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99FF"/>
                    </a:solidFill>
                  </a:tcPr>
                </a:tc>
                <a:tc>
                  <a:txBody>
                    <a:bodyPr/>
                    <a:lstStyle/>
                    <a:p>
                      <a:pPr algn="ctr">
                        <a:lnSpc>
                          <a:spcPts val="1515"/>
                        </a:lnSpc>
                      </a:pPr>
                      <a:r>
                        <a:rPr lang="en-GB" sz="1100" b="1" dirty="0">
                          <a:solidFill>
                            <a:srgbClr val="000000"/>
                          </a:solidFill>
                          <a:latin typeface="DM Sans"/>
                        </a:rPr>
                        <a:t>“Hub” Quiz and Social</a:t>
                      </a:r>
                    </a:p>
                    <a:p>
                      <a:pPr algn="ctr">
                        <a:lnSpc>
                          <a:spcPts val="1515"/>
                        </a:lnSpc>
                      </a:pPr>
                      <a:endParaRPr lang="en-GB" sz="1100" b="1" dirty="0">
                        <a:solidFill>
                          <a:srgbClr val="000000"/>
                        </a:solidFill>
                        <a:latin typeface="DM Sans"/>
                      </a:endParaRPr>
                    </a:p>
                    <a:p>
                      <a:pPr algn="ctr">
                        <a:lnSpc>
                          <a:spcPts val="1515"/>
                        </a:lnSpc>
                      </a:pPr>
                      <a:r>
                        <a:rPr lang="en-GB" sz="1100" b="0" dirty="0">
                          <a:solidFill>
                            <a:srgbClr val="000000"/>
                          </a:solidFill>
                          <a:latin typeface="DM Sans"/>
                        </a:rPr>
                        <a:t>Grab a brew and take on the staff in our “Hub” Quiz</a:t>
                      </a:r>
                    </a:p>
                    <a:p>
                      <a:pPr algn="ctr">
                        <a:lnSpc>
                          <a:spcPts val="1515"/>
                        </a:lnSpc>
                      </a:pPr>
                      <a:r>
                        <a:rPr lang="en-GB" sz="900" b="0" dirty="0">
                          <a:solidFill>
                            <a:srgbClr val="000000"/>
                          </a:solidFill>
                          <a:latin typeface="DM Sans"/>
                        </a:rPr>
                        <a:t>Brain Busters</a:t>
                      </a:r>
                    </a:p>
                    <a:p>
                      <a:pPr lvl="0" algn="ctr">
                        <a:lnSpc>
                          <a:spcPts val="1515"/>
                        </a:lnSpc>
                        <a:buNone/>
                      </a:pPr>
                      <a:r>
                        <a:rPr lang="en-GB" sz="900" b="0" dirty="0">
                          <a:solidFill>
                            <a:srgbClr val="000000"/>
                          </a:solidFill>
                          <a:latin typeface="DM Sans"/>
                        </a:rPr>
                        <a:t>Test your knowledge of tongue twisters </a:t>
                      </a:r>
                    </a:p>
                    <a:p>
                      <a:pPr algn="ctr">
                        <a:lnSpc>
                          <a:spcPts val="1515"/>
                        </a:lnSpc>
                      </a:pPr>
                      <a:endParaRPr lang="en-GB" sz="900" b="0" dirty="0">
                        <a:solidFill>
                          <a:srgbClr val="000000"/>
                        </a:solidFill>
                        <a:latin typeface="DM Sans"/>
                      </a:endParaRPr>
                    </a:p>
                    <a:p>
                      <a:pPr algn="ctr">
                        <a:lnSpc>
                          <a:spcPts val="1515"/>
                        </a:lnSpc>
                      </a:pPr>
                      <a:endParaRPr lang="en-GB" sz="900" b="0" dirty="0">
                        <a:solidFill>
                          <a:srgbClr val="000000"/>
                        </a:solidFill>
                        <a:latin typeface="DM Sans"/>
                      </a:endParaRPr>
                    </a:p>
                    <a:p>
                      <a:pPr algn="ctr">
                        <a:lnSpc>
                          <a:spcPts val="1515"/>
                        </a:lnSpc>
                      </a:pPr>
                      <a:endParaRPr lang="en-GB" sz="900" b="0" dirty="0">
                        <a:solidFill>
                          <a:srgbClr val="000000"/>
                        </a:solidFill>
                        <a:latin typeface="DM San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solidFill>
                      <a:srgbClr val="FFFFFF"/>
                    </a:solidFill>
                  </a:tcPr>
                </a:tc>
                <a:extLst>
                  <a:ext uri="{0D108BD9-81ED-4DB2-BD59-A6C34878D82A}">
                    <a16:rowId xmlns:a16="http://schemas.microsoft.com/office/drawing/2014/main" val="10004"/>
                  </a:ext>
                </a:extLst>
              </a:tr>
              <a:tr h="702435">
                <a:tc>
                  <a:txBody>
                    <a:bodyPr/>
                    <a:lstStyle/>
                    <a:p>
                      <a:pPr algn="ctr">
                        <a:lnSpc>
                          <a:spcPts val="1470"/>
                        </a:lnSpc>
                        <a:defRPr/>
                      </a:pPr>
                      <a:endParaRPr lang="en-US" sz="900" b="0" dirty="0">
                        <a:solidFill>
                          <a:srgbClr val="000000"/>
                        </a:solidFill>
                        <a:latin typeface="DM San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a:lnSpc>
                          <a:spcPts val="1470"/>
                        </a:lnSpc>
                        <a:defRPr/>
                      </a:pPr>
                      <a:r>
                        <a:rPr lang="en-US" sz="900" b="0">
                          <a:solidFill>
                            <a:srgbClr val="000000"/>
                          </a:solidFill>
                          <a:latin typeface="DM Sans"/>
                        </a:rPr>
                        <a:t>Hub open  3pm – 4:30pm for </a:t>
                      </a:r>
                      <a:r>
                        <a:rPr lang="en-US" sz="900" b="0" dirty="0">
                          <a:solidFill>
                            <a:srgbClr val="000000"/>
                          </a:solidFill>
                          <a:latin typeface="DM Sans"/>
                        </a:rPr>
                        <a:t>drop in support</a:t>
                      </a: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470"/>
                        </a:lnSpc>
                        <a:defRPr/>
                      </a:pPr>
                      <a:r>
                        <a:rPr lang="en-US" sz="900" b="0">
                          <a:solidFill>
                            <a:srgbClr val="000000"/>
                          </a:solidFill>
                          <a:latin typeface="DM Sans"/>
                        </a:rPr>
                        <a:t>Hub open  3pm – 4:30pm for drop </a:t>
                      </a:r>
                      <a:r>
                        <a:rPr lang="en-US" sz="900" b="0" dirty="0">
                          <a:solidFill>
                            <a:srgbClr val="000000"/>
                          </a:solidFill>
                          <a:latin typeface="DM Sans"/>
                        </a:rPr>
                        <a:t>in support</a:t>
                      </a: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470"/>
                        </a:lnSpc>
                        <a:defRPr/>
                      </a:pPr>
                      <a:r>
                        <a:rPr lang="en-US" sz="900" b="0">
                          <a:solidFill>
                            <a:srgbClr val="000000"/>
                          </a:solidFill>
                          <a:latin typeface="DM Sans"/>
                        </a:rPr>
                        <a:t>Hub open  3pm – 4:30pm for </a:t>
                      </a:r>
                      <a:r>
                        <a:rPr lang="en-US" sz="900" b="0" dirty="0">
                          <a:solidFill>
                            <a:srgbClr val="000000"/>
                          </a:solidFill>
                          <a:latin typeface="DM Sans"/>
                        </a:rPr>
                        <a:t>drop in support</a:t>
                      </a: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solidFill>
                      <a:srgbClr val="FFFFFF"/>
                    </a:solidFill>
                  </a:tcPr>
                </a:tc>
                <a:tc>
                  <a:txBody>
                    <a:bodyPr/>
                    <a:lstStyle/>
                    <a:p>
                      <a:pPr algn="ctr">
                        <a:lnSpc>
                          <a:spcPts val="1470"/>
                        </a:lnSpc>
                        <a:defRPr/>
                      </a:pPr>
                      <a:r>
                        <a:rPr lang="en-US" sz="900" b="0" dirty="0">
                          <a:solidFill>
                            <a:srgbClr val="000000"/>
                          </a:solidFill>
                          <a:latin typeface="DM Sans"/>
                        </a:rPr>
                        <a:t>Hub open  3pm – 4:30pm for drop in support</a:t>
                      </a: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B w="937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02210503"/>
                  </a:ext>
                </a:extLst>
              </a:tr>
            </a:tbl>
          </a:graphicData>
        </a:graphic>
      </p:graphicFrame>
      <p:grpSp>
        <p:nvGrpSpPr>
          <p:cNvPr id="3" name="Group 3">
            <a:extLst>
              <a:ext uri="{FF2B5EF4-FFF2-40B4-BE49-F238E27FC236}">
                <a16:creationId xmlns:a16="http://schemas.microsoft.com/office/drawing/2014/main" id="{5565B66A-A24D-5208-7446-B55E5A8780CF}"/>
              </a:ext>
            </a:extLst>
          </p:cNvPr>
          <p:cNvGrpSpPr/>
          <p:nvPr/>
        </p:nvGrpSpPr>
        <p:grpSpPr>
          <a:xfrm>
            <a:off x="136184" y="1038952"/>
            <a:ext cx="2433375" cy="5908468"/>
            <a:chOff x="4258" y="-187890"/>
            <a:chExt cx="864517" cy="2153595"/>
          </a:xfrm>
        </p:grpSpPr>
        <p:sp>
          <p:nvSpPr>
            <p:cNvPr id="4" name="Freeform 4">
              <a:extLst>
                <a:ext uri="{FF2B5EF4-FFF2-40B4-BE49-F238E27FC236}">
                  <a16:creationId xmlns:a16="http://schemas.microsoft.com/office/drawing/2014/main" id="{3B04AB62-4DD9-71E6-1D0A-7AD33FD5AD28}"/>
                </a:ext>
              </a:extLst>
            </p:cNvPr>
            <p:cNvSpPr/>
            <p:nvPr/>
          </p:nvSpPr>
          <p:spPr>
            <a:xfrm>
              <a:off x="4258" y="-187890"/>
              <a:ext cx="860011" cy="2153595"/>
            </a:xfrm>
            <a:custGeom>
              <a:avLst/>
              <a:gdLst/>
              <a:ahLst/>
              <a:cxnLst/>
              <a:rect l="l" t="t" r="r" b="b"/>
              <a:pathLst>
                <a:path w="868775" h="1669301">
                  <a:moveTo>
                    <a:pt x="0" y="0"/>
                  </a:moveTo>
                  <a:lnTo>
                    <a:pt x="868775" y="0"/>
                  </a:lnTo>
                  <a:lnTo>
                    <a:pt x="868775" y="1669301"/>
                  </a:lnTo>
                  <a:lnTo>
                    <a:pt x="0" y="1669301"/>
                  </a:lnTo>
                  <a:close/>
                </a:path>
              </a:pathLst>
            </a:custGeom>
            <a:solidFill>
              <a:srgbClr val="34586E"/>
            </a:solidFill>
            <a:ln w="9525" cap="sq">
              <a:solidFill>
                <a:srgbClr val="000000"/>
              </a:solidFill>
              <a:prstDash val="solid"/>
              <a:miter/>
            </a:ln>
          </p:spPr>
          <p:txBody>
            <a:bodyPr/>
            <a:lstStyle/>
            <a:p>
              <a:endParaRPr lang="en-GB"/>
            </a:p>
          </p:txBody>
        </p:sp>
        <p:sp>
          <p:nvSpPr>
            <p:cNvPr id="5" name="TextBox 5">
              <a:extLst>
                <a:ext uri="{FF2B5EF4-FFF2-40B4-BE49-F238E27FC236}">
                  <a16:creationId xmlns:a16="http://schemas.microsoft.com/office/drawing/2014/main" id="{BB5741B6-E3C7-6AFF-8B47-15FF3F5DD6C5}"/>
                </a:ext>
              </a:extLst>
            </p:cNvPr>
            <p:cNvSpPr txBox="1"/>
            <p:nvPr/>
          </p:nvSpPr>
          <p:spPr>
            <a:xfrm>
              <a:off x="4382" y="73298"/>
              <a:ext cx="864393" cy="1833818"/>
            </a:xfrm>
            <a:prstGeom prst="rect">
              <a:avLst/>
            </a:prstGeom>
          </p:spPr>
          <p:txBody>
            <a:bodyPr lIns="50800" tIns="50800" rIns="50800" bIns="50800" rtlCol="0" anchor="ctr"/>
            <a:lstStyle/>
            <a:p>
              <a:pPr algn="ctr">
                <a:lnSpc>
                  <a:spcPts val="2379"/>
                </a:lnSpc>
              </a:pPr>
              <a:r>
                <a:rPr lang="en-US" sz="800" b="1" dirty="0">
                  <a:solidFill>
                    <a:srgbClr val="FFFFFF"/>
                  </a:solidFill>
                  <a:latin typeface="DM Sans"/>
                </a:rPr>
                <a:t>Bl</a:t>
              </a:r>
              <a:r>
                <a:rPr lang="en-US" sz="800" b="1" dirty="0">
                  <a:solidFill>
                    <a:schemeClr val="bg1"/>
                  </a:solidFill>
                  <a:latin typeface="DM Sans"/>
                </a:rPr>
                <a:t>ackpool CFO Activity Hub</a:t>
              </a:r>
              <a:endParaRPr lang="en-US" sz="800" dirty="0">
                <a:solidFill>
                  <a:schemeClr val="bg1"/>
                </a:solidFill>
                <a:latin typeface="DM Sans"/>
              </a:endParaRPr>
            </a:p>
            <a:p>
              <a:pPr algn="ctr">
                <a:lnSpc>
                  <a:spcPts val="2379"/>
                </a:lnSpc>
              </a:pPr>
              <a:r>
                <a:rPr lang="en-US" sz="800" dirty="0">
                  <a:solidFill>
                    <a:schemeClr val="bg1"/>
                  </a:solidFill>
                  <a:latin typeface="DM Sans"/>
                </a:rPr>
                <a:t>20 Queens Street Blackpool   FY1 1PD</a:t>
              </a:r>
            </a:p>
            <a:p>
              <a:pPr algn="ctr">
                <a:lnSpc>
                  <a:spcPts val="2379"/>
                </a:lnSpc>
              </a:pPr>
              <a:r>
                <a:rPr lang="en-US" sz="800" dirty="0">
                  <a:solidFill>
                    <a:schemeClr val="bg1"/>
                  </a:solidFill>
                  <a:latin typeface="DM Sans"/>
                </a:rPr>
                <a:t>Contacts:</a:t>
              </a:r>
            </a:p>
            <a:p>
              <a:pPr algn="ctr">
                <a:lnSpc>
                  <a:spcPts val="2379"/>
                </a:lnSpc>
              </a:pPr>
              <a:r>
                <a:rPr lang="en-US" sz="800" b="1" dirty="0">
                  <a:solidFill>
                    <a:schemeClr val="bg1"/>
                  </a:solidFill>
                  <a:latin typeface="DM Sans"/>
                </a:rPr>
                <a:t>Christine: </a:t>
              </a:r>
              <a:r>
                <a:rPr lang="en-GB" sz="800" b="1" dirty="0">
                  <a:solidFill>
                    <a:schemeClr val="bg1"/>
                  </a:solidFill>
                  <a:latin typeface="DM Sans"/>
                </a:rPr>
                <a:t>07502299992</a:t>
              </a:r>
              <a:endParaRPr lang="en-US" sz="800" dirty="0">
                <a:solidFill>
                  <a:schemeClr val="bg1"/>
                </a:solidFill>
                <a:latin typeface="DM Sans"/>
              </a:endParaRPr>
            </a:p>
            <a:p>
              <a:pPr algn="ctr">
                <a:lnSpc>
                  <a:spcPts val="2379"/>
                </a:lnSpc>
              </a:pPr>
              <a:r>
                <a:rPr lang="en-GB" sz="800" b="1" dirty="0">
                  <a:solidFill>
                    <a:schemeClr val="bg1"/>
                  </a:solidFill>
                  <a:latin typeface="DM Sans Bold"/>
                </a:rPr>
                <a:t>Leah: 07501 627639</a:t>
              </a:r>
              <a:endParaRPr lang="en-US" sz="800" dirty="0">
                <a:solidFill>
                  <a:schemeClr val="bg1"/>
                </a:solidFill>
                <a:latin typeface="DM Sans Bold"/>
              </a:endParaRPr>
            </a:p>
            <a:p>
              <a:pPr algn="ctr">
                <a:lnSpc>
                  <a:spcPts val="2379"/>
                </a:lnSpc>
              </a:pPr>
              <a:r>
                <a:rPr lang="en-GB" sz="800" dirty="0">
                  <a:solidFill>
                    <a:schemeClr val="bg1"/>
                  </a:solidFill>
                  <a:latin typeface="DM Sans"/>
                </a:rPr>
                <a:t>9:30am – 4:30pm Monday – Friday</a:t>
              </a:r>
              <a:endParaRPr lang="en-US" sz="800" dirty="0">
                <a:solidFill>
                  <a:schemeClr val="bg1"/>
                </a:solidFill>
                <a:latin typeface="DM Sans"/>
              </a:endParaRPr>
            </a:p>
            <a:p>
              <a:pPr>
                <a:lnSpc>
                  <a:spcPts val="2379"/>
                </a:lnSpc>
              </a:pPr>
              <a:r>
                <a:rPr lang="en-GB" sz="800" dirty="0">
                  <a:solidFill>
                    <a:schemeClr val="bg1"/>
                  </a:solidFill>
                  <a:latin typeface="DM Sans"/>
                </a:rPr>
                <a:t>The Blackpool Hub can support participants with different courses and training to help towards employment opportunities. Where possible, the Hub can identify available funding and can provide funding directly. The Hub can also provide wellbeing packs and referrals to local food banks. In partnership with Better Health, the Hub also offers Cognitive Behavioural Therapy (CBT)which each participant is entitled to four one-hour sessions, with a possibility for extension of the sessions. </a:t>
              </a:r>
              <a:endParaRPr lang="en-US" sz="800" dirty="0">
                <a:solidFill>
                  <a:schemeClr val="bg1"/>
                </a:solidFill>
                <a:latin typeface="DM Sans"/>
              </a:endParaRPr>
            </a:p>
            <a:p>
              <a:pPr algn="ctr">
                <a:lnSpc>
                  <a:spcPts val="2379"/>
                </a:lnSpc>
              </a:pPr>
              <a:r>
                <a:rPr lang="en-GB" sz="800" b="1" dirty="0">
                  <a:solidFill>
                    <a:schemeClr val="bg1"/>
                  </a:solidFill>
                  <a:latin typeface="DM Sans"/>
                </a:rPr>
                <a:t>Enrolments are needed to engage</a:t>
              </a:r>
              <a:r>
                <a:rPr lang="en-GB" sz="900" b="1" dirty="0">
                  <a:solidFill>
                    <a:schemeClr val="bg1"/>
                  </a:solidFill>
                  <a:latin typeface="DM Sans"/>
                </a:rPr>
                <a:t> </a:t>
              </a:r>
              <a:endParaRPr lang="en-US" sz="900" dirty="0">
                <a:solidFill>
                  <a:schemeClr val="bg1"/>
                </a:solidFill>
                <a:latin typeface="DM Sans"/>
              </a:endParaRPr>
            </a:p>
            <a:p>
              <a:pPr algn="ctr">
                <a:lnSpc>
                  <a:spcPts val="2379"/>
                </a:lnSpc>
              </a:pPr>
              <a:endParaRPr lang="en-US" b="1" dirty="0">
                <a:solidFill>
                  <a:schemeClr val="bg1"/>
                </a:solidFill>
                <a:latin typeface="DM Sans"/>
              </a:endParaRPr>
            </a:p>
            <a:p>
              <a:pPr algn="ctr">
                <a:lnSpc>
                  <a:spcPts val="2379"/>
                </a:lnSpc>
              </a:pPr>
              <a:endParaRPr lang="en-GB" sz="1200" dirty="0">
                <a:solidFill>
                  <a:schemeClr val="bg1"/>
                </a:solidFill>
                <a:latin typeface="DM Sans" pitchFamily="2" charset="0"/>
              </a:endParaRPr>
            </a:p>
            <a:p>
              <a:pPr algn="ctr">
                <a:lnSpc>
                  <a:spcPts val="2379"/>
                </a:lnSpc>
              </a:pPr>
              <a:endParaRPr lang="en-US" sz="1699" dirty="0">
                <a:solidFill>
                  <a:srgbClr val="FFFFFF"/>
                </a:solidFill>
                <a:latin typeface="DM Sans"/>
              </a:endParaRPr>
            </a:p>
          </p:txBody>
        </p:sp>
      </p:grpSp>
      <p:grpSp>
        <p:nvGrpSpPr>
          <p:cNvPr id="49" name="Group 49">
            <a:extLst>
              <a:ext uri="{FF2B5EF4-FFF2-40B4-BE49-F238E27FC236}">
                <a16:creationId xmlns:a16="http://schemas.microsoft.com/office/drawing/2014/main" id="{0BAF5A40-817C-E143-A667-2B38B69AB99D}"/>
              </a:ext>
            </a:extLst>
          </p:cNvPr>
          <p:cNvGrpSpPr/>
          <p:nvPr/>
        </p:nvGrpSpPr>
        <p:grpSpPr>
          <a:xfrm>
            <a:off x="320050" y="7004443"/>
            <a:ext cx="2066012" cy="554594"/>
            <a:chOff x="183080" y="256588"/>
            <a:chExt cx="2754682" cy="739458"/>
          </a:xfrm>
        </p:grpSpPr>
        <p:sp>
          <p:nvSpPr>
            <p:cNvPr id="50" name="Freeform 50">
              <a:extLst>
                <a:ext uri="{FF2B5EF4-FFF2-40B4-BE49-F238E27FC236}">
                  <a16:creationId xmlns:a16="http://schemas.microsoft.com/office/drawing/2014/main" id="{FC320C3A-8048-33B3-8872-4421DD244BA0}"/>
                </a:ext>
              </a:extLst>
            </p:cNvPr>
            <p:cNvSpPr/>
            <p:nvPr/>
          </p:nvSpPr>
          <p:spPr>
            <a:xfrm>
              <a:off x="694021" y="256588"/>
              <a:ext cx="1741685" cy="680233"/>
            </a:xfrm>
            <a:custGeom>
              <a:avLst/>
              <a:gdLst/>
              <a:ahLst/>
              <a:cxnLst/>
              <a:rect l="l" t="t" r="r" b="b"/>
              <a:pathLst>
                <a:path w="1741685" h="680233">
                  <a:moveTo>
                    <a:pt x="0" y="0"/>
                  </a:moveTo>
                  <a:lnTo>
                    <a:pt x="1741685" y="0"/>
                  </a:lnTo>
                  <a:lnTo>
                    <a:pt x="1741685" y="680233"/>
                  </a:lnTo>
                  <a:lnTo>
                    <a:pt x="0" y="680233"/>
                  </a:lnTo>
                  <a:lnTo>
                    <a:pt x="0" y="0"/>
                  </a:lnTo>
                  <a:close/>
                </a:path>
              </a:pathLst>
            </a:custGeom>
            <a:blipFill>
              <a:blip r:embed="rId3"/>
              <a:stretch>
                <a:fillRect t="-974" b="-974"/>
              </a:stretch>
            </a:blipFill>
          </p:spPr>
          <p:txBody>
            <a:bodyPr/>
            <a:lstStyle/>
            <a:p>
              <a:endParaRPr lang="en-GB"/>
            </a:p>
          </p:txBody>
        </p:sp>
        <p:sp>
          <p:nvSpPr>
            <p:cNvPr id="52" name="TextBox 52">
              <a:extLst>
                <a:ext uri="{FF2B5EF4-FFF2-40B4-BE49-F238E27FC236}">
                  <a16:creationId xmlns:a16="http://schemas.microsoft.com/office/drawing/2014/main" id="{D87A82BB-27E9-728E-7DA2-A6793524705C}"/>
                </a:ext>
              </a:extLst>
            </p:cNvPr>
            <p:cNvSpPr txBox="1"/>
            <p:nvPr/>
          </p:nvSpPr>
          <p:spPr>
            <a:xfrm>
              <a:off x="183080" y="842158"/>
              <a:ext cx="2754682" cy="153888"/>
            </a:xfrm>
            <a:prstGeom prst="rect">
              <a:avLst/>
            </a:prstGeom>
          </p:spPr>
          <p:txBody>
            <a:bodyPr lIns="0" tIns="0" rIns="0" bIns="0" rtlCol="0" anchor="t">
              <a:spAutoFit/>
            </a:bodyPr>
            <a:lstStyle/>
            <a:p>
              <a:pPr algn="ctr">
                <a:lnSpc>
                  <a:spcPts val="877"/>
                </a:lnSpc>
              </a:pPr>
              <a:r>
                <a:rPr lang="en-US" sz="750">
                  <a:solidFill>
                    <a:srgbClr val="000000"/>
                  </a:solidFill>
                  <a:latin typeface="DM Sans"/>
                </a:rPr>
                <a:t>This </a:t>
              </a:r>
              <a:r>
                <a:rPr lang="en-US" sz="750" err="1">
                  <a:solidFill>
                    <a:srgbClr val="000000"/>
                  </a:solidFill>
                  <a:latin typeface="DM Sans"/>
                </a:rPr>
                <a:t>programme</a:t>
              </a:r>
              <a:r>
                <a:rPr lang="en-US" sz="750">
                  <a:solidFill>
                    <a:srgbClr val="000000"/>
                  </a:solidFill>
                  <a:latin typeface="DM Sans"/>
                </a:rPr>
                <a:t> is delivered by HMPPS CFO</a:t>
              </a:r>
            </a:p>
          </p:txBody>
        </p:sp>
      </p:grpSp>
      <p:grpSp>
        <p:nvGrpSpPr>
          <p:cNvPr id="62" name="Group 62">
            <a:extLst>
              <a:ext uri="{FF2B5EF4-FFF2-40B4-BE49-F238E27FC236}">
                <a16:creationId xmlns:a16="http://schemas.microsoft.com/office/drawing/2014/main" id="{DA5D815B-659E-68EE-D670-E405C83027DC}"/>
              </a:ext>
            </a:extLst>
          </p:cNvPr>
          <p:cNvGrpSpPr/>
          <p:nvPr/>
        </p:nvGrpSpPr>
        <p:grpSpPr>
          <a:xfrm>
            <a:off x="195716" y="593502"/>
            <a:ext cx="242972" cy="242972"/>
            <a:chOff x="0" y="0"/>
            <a:chExt cx="812800" cy="812800"/>
          </a:xfrm>
        </p:grpSpPr>
        <p:sp>
          <p:nvSpPr>
            <p:cNvPr id="63" name="Freeform 63">
              <a:extLst>
                <a:ext uri="{FF2B5EF4-FFF2-40B4-BE49-F238E27FC236}">
                  <a16:creationId xmlns:a16="http://schemas.microsoft.com/office/drawing/2014/main" id="{91331896-DAE8-02AF-6D97-CB562D8ED9D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64" name="TextBox 64">
              <a:extLst>
                <a:ext uri="{FF2B5EF4-FFF2-40B4-BE49-F238E27FC236}">
                  <a16:creationId xmlns:a16="http://schemas.microsoft.com/office/drawing/2014/main" id="{475DF364-3247-1169-B5C9-2C41C9139619}"/>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a:p>
          </p:txBody>
        </p:sp>
      </p:grpSp>
      <p:grpSp>
        <p:nvGrpSpPr>
          <p:cNvPr id="65" name="Group 65">
            <a:extLst>
              <a:ext uri="{FF2B5EF4-FFF2-40B4-BE49-F238E27FC236}">
                <a16:creationId xmlns:a16="http://schemas.microsoft.com/office/drawing/2014/main" id="{27B5A33A-E65A-42E9-0A32-69B2A8632612}"/>
              </a:ext>
            </a:extLst>
          </p:cNvPr>
          <p:cNvGrpSpPr/>
          <p:nvPr/>
        </p:nvGrpSpPr>
        <p:grpSpPr>
          <a:xfrm>
            <a:off x="206787" y="181493"/>
            <a:ext cx="220832" cy="193228"/>
            <a:chOff x="0" y="0"/>
            <a:chExt cx="812800" cy="711200"/>
          </a:xfrm>
        </p:grpSpPr>
        <p:sp>
          <p:nvSpPr>
            <p:cNvPr id="66" name="Freeform 66">
              <a:extLst>
                <a:ext uri="{FF2B5EF4-FFF2-40B4-BE49-F238E27FC236}">
                  <a16:creationId xmlns:a16="http://schemas.microsoft.com/office/drawing/2014/main" id="{5861730F-56EF-528B-E843-3A8D40259F18}"/>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67" name="TextBox 67">
              <a:extLst>
                <a:ext uri="{FF2B5EF4-FFF2-40B4-BE49-F238E27FC236}">
                  <a16:creationId xmlns:a16="http://schemas.microsoft.com/office/drawing/2014/main" id="{487A2620-CCCE-B418-EEEC-48E1080F571A}"/>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sp>
        <p:nvSpPr>
          <p:cNvPr id="70" name="TextBox 70">
            <a:extLst>
              <a:ext uri="{FF2B5EF4-FFF2-40B4-BE49-F238E27FC236}">
                <a16:creationId xmlns:a16="http://schemas.microsoft.com/office/drawing/2014/main" id="{1E87DE8A-F79C-CA8B-3072-6DFB7C88473E}"/>
              </a:ext>
            </a:extLst>
          </p:cNvPr>
          <p:cNvSpPr txBox="1"/>
          <p:nvPr/>
        </p:nvSpPr>
        <p:spPr>
          <a:xfrm>
            <a:off x="658981" y="127955"/>
            <a:ext cx="1826812" cy="346075"/>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DM Sans"/>
              </a:rPr>
              <a:t>Self: Activities that work on the individual</a:t>
            </a:r>
          </a:p>
        </p:txBody>
      </p:sp>
      <p:sp>
        <p:nvSpPr>
          <p:cNvPr id="71" name="TextBox 71">
            <a:extLst>
              <a:ext uri="{FF2B5EF4-FFF2-40B4-BE49-F238E27FC236}">
                <a16:creationId xmlns:a16="http://schemas.microsoft.com/office/drawing/2014/main" id="{80D8F53F-8D42-1288-06CB-2E649DEC5EF9}"/>
              </a:ext>
            </a:extLst>
          </p:cNvPr>
          <p:cNvSpPr txBox="1"/>
          <p:nvPr/>
        </p:nvSpPr>
        <p:spPr>
          <a:xfrm>
            <a:off x="658981" y="545468"/>
            <a:ext cx="1910578" cy="346075"/>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DM Sans"/>
              </a:rPr>
              <a:t>Relationships: Activities that work with peers/families/friends</a:t>
            </a:r>
          </a:p>
        </p:txBody>
      </p:sp>
      <p:pic>
        <p:nvPicPr>
          <p:cNvPr id="59" name="Picture 58" descr="A blue and black logo&#10;&#10;Description automatically generated">
            <a:extLst>
              <a:ext uri="{FF2B5EF4-FFF2-40B4-BE49-F238E27FC236}">
                <a16:creationId xmlns:a16="http://schemas.microsoft.com/office/drawing/2014/main" id="{218BA054-769D-4E38-358C-1A8B22559D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9456" y="-36763"/>
            <a:ext cx="1311392" cy="563127"/>
          </a:xfrm>
          <a:prstGeom prst="rect">
            <a:avLst/>
          </a:prstGeom>
        </p:spPr>
      </p:pic>
      <p:sp>
        <p:nvSpPr>
          <p:cNvPr id="57" name="TextBox 64">
            <a:extLst>
              <a:ext uri="{FF2B5EF4-FFF2-40B4-BE49-F238E27FC236}">
                <a16:creationId xmlns:a16="http://schemas.microsoft.com/office/drawing/2014/main" id="{BA288653-B16C-61EF-11CC-4E1E9C007DBB}"/>
              </a:ext>
            </a:extLst>
          </p:cNvPr>
          <p:cNvSpPr txBox="1"/>
          <p:nvPr/>
        </p:nvSpPr>
        <p:spPr>
          <a:xfrm>
            <a:off x="8807680" y="2163443"/>
            <a:ext cx="197415" cy="205957"/>
          </a:xfrm>
          <a:prstGeom prst="rect">
            <a:avLst/>
          </a:prstGeom>
        </p:spPr>
        <p:txBody>
          <a:bodyPr lIns="50800" tIns="50800" rIns="50800" bIns="50800" rtlCol="0" anchor="ctr"/>
          <a:lstStyle/>
          <a:p>
            <a:pPr algn="ctr">
              <a:lnSpc>
                <a:spcPts val="2379"/>
              </a:lnSpc>
            </a:pPr>
            <a:endParaRPr/>
          </a:p>
        </p:txBody>
      </p:sp>
      <p:sp>
        <p:nvSpPr>
          <p:cNvPr id="75" name="TextBox 67">
            <a:extLst>
              <a:ext uri="{FF2B5EF4-FFF2-40B4-BE49-F238E27FC236}">
                <a16:creationId xmlns:a16="http://schemas.microsoft.com/office/drawing/2014/main" id="{D17419C7-A4DF-1196-186B-0A2340A8534B}"/>
              </a:ext>
            </a:extLst>
          </p:cNvPr>
          <p:cNvSpPr txBox="1"/>
          <p:nvPr/>
        </p:nvSpPr>
        <p:spPr>
          <a:xfrm>
            <a:off x="10209046" y="4739318"/>
            <a:ext cx="151822" cy="97477"/>
          </a:xfrm>
          <a:prstGeom prst="rect">
            <a:avLst/>
          </a:prstGeom>
        </p:spPr>
        <p:txBody>
          <a:bodyPr lIns="50800" tIns="50800" rIns="50800" bIns="50800" rtlCol="0" anchor="ctr"/>
          <a:lstStyle/>
          <a:p>
            <a:pPr algn="ctr">
              <a:lnSpc>
                <a:spcPts val="2379"/>
              </a:lnSpc>
            </a:pPr>
            <a:endParaRPr/>
          </a:p>
        </p:txBody>
      </p:sp>
      <p:grpSp>
        <p:nvGrpSpPr>
          <p:cNvPr id="19" name="Group 65">
            <a:extLst>
              <a:ext uri="{FF2B5EF4-FFF2-40B4-BE49-F238E27FC236}">
                <a16:creationId xmlns:a16="http://schemas.microsoft.com/office/drawing/2014/main" id="{A550F697-0DF9-EF41-80C4-96A99CB8DBB2}"/>
              </a:ext>
            </a:extLst>
          </p:cNvPr>
          <p:cNvGrpSpPr/>
          <p:nvPr/>
        </p:nvGrpSpPr>
        <p:grpSpPr>
          <a:xfrm>
            <a:off x="5488835" y="7220507"/>
            <a:ext cx="220832" cy="193228"/>
            <a:chOff x="0" y="0"/>
            <a:chExt cx="812800" cy="711200"/>
          </a:xfrm>
        </p:grpSpPr>
        <p:sp>
          <p:nvSpPr>
            <p:cNvPr id="84" name="Freeform 66">
              <a:extLst>
                <a:ext uri="{FF2B5EF4-FFF2-40B4-BE49-F238E27FC236}">
                  <a16:creationId xmlns:a16="http://schemas.microsoft.com/office/drawing/2014/main" id="{C0EA15B0-896F-D3D0-6EDC-355786299B72}"/>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88" name="TextBox 67">
              <a:extLst>
                <a:ext uri="{FF2B5EF4-FFF2-40B4-BE49-F238E27FC236}">
                  <a16:creationId xmlns:a16="http://schemas.microsoft.com/office/drawing/2014/main" id="{078FDC15-390C-ED26-53F7-C7E6E3E223A2}"/>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22" name="Group 65">
            <a:extLst>
              <a:ext uri="{FF2B5EF4-FFF2-40B4-BE49-F238E27FC236}">
                <a16:creationId xmlns:a16="http://schemas.microsoft.com/office/drawing/2014/main" id="{439A8CDA-0C8D-2975-54C7-86E8AAE051DF}"/>
              </a:ext>
            </a:extLst>
          </p:cNvPr>
          <p:cNvGrpSpPr/>
          <p:nvPr/>
        </p:nvGrpSpPr>
        <p:grpSpPr>
          <a:xfrm>
            <a:off x="5523340" y="1274880"/>
            <a:ext cx="220832" cy="193228"/>
            <a:chOff x="0" y="0"/>
            <a:chExt cx="812800" cy="711200"/>
          </a:xfrm>
        </p:grpSpPr>
        <p:sp>
          <p:nvSpPr>
            <p:cNvPr id="80" name="Freeform 66">
              <a:extLst>
                <a:ext uri="{FF2B5EF4-FFF2-40B4-BE49-F238E27FC236}">
                  <a16:creationId xmlns:a16="http://schemas.microsoft.com/office/drawing/2014/main" id="{56A20DD4-793B-AD28-D29A-DA01AC7970AF}"/>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81" name="TextBox 67">
              <a:extLst>
                <a:ext uri="{FF2B5EF4-FFF2-40B4-BE49-F238E27FC236}">
                  <a16:creationId xmlns:a16="http://schemas.microsoft.com/office/drawing/2014/main" id="{5FC0409E-0D33-0B7D-C8C3-943A1499A5FE}"/>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23" name="Group 65">
            <a:extLst>
              <a:ext uri="{FF2B5EF4-FFF2-40B4-BE49-F238E27FC236}">
                <a16:creationId xmlns:a16="http://schemas.microsoft.com/office/drawing/2014/main" id="{852429B1-0101-A3F5-109B-AF9D23706235}"/>
              </a:ext>
            </a:extLst>
          </p:cNvPr>
          <p:cNvGrpSpPr/>
          <p:nvPr/>
        </p:nvGrpSpPr>
        <p:grpSpPr>
          <a:xfrm>
            <a:off x="7340633" y="1244078"/>
            <a:ext cx="220832" cy="193228"/>
            <a:chOff x="0" y="0"/>
            <a:chExt cx="812800" cy="711200"/>
          </a:xfrm>
        </p:grpSpPr>
        <p:sp>
          <p:nvSpPr>
            <p:cNvPr id="74" name="Freeform 66">
              <a:extLst>
                <a:ext uri="{FF2B5EF4-FFF2-40B4-BE49-F238E27FC236}">
                  <a16:creationId xmlns:a16="http://schemas.microsoft.com/office/drawing/2014/main" id="{0A89BAE1-5E61-EF40-B1ED-F8CB8D444F1E}"/>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79" name="TextBox 67">
              <a:extLst>
                <a:ext uri="{FF2B5EF4-FFF2-40B4-BE49-F238E27FC236}">
                  <a16:creationId xmlns:a16="http://schemas.microsoft.com/office/drawing/2014/main" id="{07C24E7C-1337-D779-22E4-554BFC26F170}"/>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30" name="Group 65">
            <a:extLst>
              <a:ext uri="{FF2B5EF4-FFF2-40B4-BE49-F238E27FC236}">
                <a16:creationId xmlns:a16="http://schemas.microsoft.com/office/drawing/2014/main" id="{57FCBBD9-3763-0148-2810-0ECB45381DD0}"/>
              </a:ext>
            </a:extLst>
          </p:cNvPr>
          <p:cNvGrpSpPr/>
          <p:nvPr/>
        </p:nvGrpSpPr>
        <p:grpSpPr>
          <a:xfrm>
            <a:off x="8822659" y="1260482"/>
            <a:ext cx="220832" cy="193228"/>
            <a:chOff x="0" y="0"/>
            <a:chExt cx="812800" cy="711200"/>
          </a:xfrm>
        </p:grpSpPr>
        <p:sp>
          <p:nvSpPr>
            <p:cNvPr id="69" name="Freeform 66">
              <a:extLst>
                <a:ext uri="{FF2B5EF4-FFF2-40B4-BE49-F238E27FC236}">
                  <a16:creationId xmlns:a16="http://schemas.microsoft.com/office/drawing/2014/main" id="{2F7A2344-735E-754B-8E63-A0A75251DC9C}"/>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73" name="TextBox 67">
              <a:extLst>
                <a:ext uri="{FF2B5EF4-FFF2-40B4-BE49-F238E27FC236}">
                  <a16:creationId xmlns:a16="http://schemas.microsoft.com/office/drawing/2014/main" id="{742C16E0-4D95-94F7-7FA1-2B5F6194F2EA}"/>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31" name="Group 65">
            <a:extLst>
              <a:ext uri="{FF2B5EF4-FFF2-40B4-BE49-F238E27FC236}">
                <a16:creationId xmlns:a16="http://schemas.microsoft.com/office/drawing/2014/main" id="{6B19C854-565D-22FA-1FA4-22CC9F195D20}"/>
              </a:ext>
            </a:extLst>
          </p:cNvPr>
          <p:cNvGrpSpPr/>
          <p:nvPr/>
        </p:nvGrpSpPr>
        <p:grpSpPr>
          <a:xfrm>
            <a:off x="10333002" y="1262283"/>
            <a:ext cx="220832" cy="193228"/>
            <a:chOff x="0" y="0"/>
            <a:chExt cx="812800" cy="711200"/>
          </a:xfrm>
        </p:grpSpPr>
        <p:sp>
          <p:nvSpPr>
            <p:cNvPr id="54" name="Freeform 66">
              <a:extLst>
                <a:ext uri="{FF2B5EF4-FFF2-40B4-BE49-F238E27FC236}">
                  <a16:creationId xmlns:a16="http://schemas.microsoft.com/office/drawing/2014/main" id="{76790449-EE2F-E858-D9AB-4A0DFF7E8C9F}"/>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58" name="TextBox 67">
              <a:extLst>
                <a:ext uri="{FF2B5EF4-FFF2-40B4-BE49-F238E27FC236}">
                  <a16:creationId xmlns:a16="http://schemas.microsoft.com/office/drawing/2014/main" id="{D6DFD472-775D-BDC1-DB5D-6404B1B10CBF}"/>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32" name="Group 65">
            <a:extLst>
              <a:ext uri="{FF2B5EF4-FFF2-40B4-BE49-F238E27FC236}">
                <a16:creationId xmlns:a16="http://schemas.microsoft.com/office/drawing/2014/main" id="{ABEE2C43-9846-715D-F574-22A0399330D9}"/>
              </a:ext>
            </a:extLst>
          </p:cNvPr>
          <p:cNvGrpSpPr/>
          <p:nvPr/>
        </p:nvGrpSpPr>
        <p:grpSpPr>
          <a:xfrm>
            <a:off x="7362754" y="7223175"/>
            <a:ext cx="220832" cy="193228"/>
            <a:chOff x="0" y="0"/>
            <a:chExt cx="812800" cy="711200"/>
          </a:xfrm>
        </p:grpSpPr>
        <p:sp>
          <p:nvSpPr>
            <p:cNvPr id="51" name="Freeform 66">
              <a:extLst>
                <a:ext uri="{FF2B5EF4-FFF2-40B4-BE49-F238E27FC236}">
                  <a16:creationId xmlns:a16="http://schemas.microsoft.com/office/drawing/2014/main" id="{D00597B5-B47A-8F7C-C9F9-DD34864115C8}"/>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53" name="TextBox 67">
              <a:extLst>
                <a:ext uri="{FF2B5EF4-FFF2-40B4-BE49-F238E27FC236}">
                  <a16:creationId xmlns:a16="http://schemas.microsoft.com/office/drawing/2014/main" id="{50D92069-3400-D6C6-3CA4-EB8A2234B9F2}"/>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37" name="Group 65">
            <a:extLst>
              <a:ext uri="{FF2B5EF4-FFF2-40B4-BE49-F238E27FC236}">
                <a16:creationId xmlns:a16="http://schemas.microsoft.com/office/drawing/2014/main" id="{4FD079AF-00BF-35C5-190A-5E5BB54CA585}"/>
              </a:ext>
            </a:extLst>
          </p:cNvPr>
          <p:cNvGrpSpPr/>
          <p:nvPr/>
        </p:nvGrpSpPr>
        <p:grpSpPr>
          <a:xfrm>
            <a:off x="8822659" y="7267038"/>
            <a:ext cx="220832" cy="193228"/>
            <a:chOff x="0" y="0"/>
            <a:chExt cx="812800" cy="711200"/>
          </a:xfrm>
        </p:grpSpPr>
        <p:sp>
          <p:nvSpPr>
            <p:cNvPr id="44" name="Freeform 66">
              <a:extLst>
                <a:ext uri="{FF2B5EF4-FFF2-40B4-BE49-F238E27FC236}">
                  <a16:creationId xmlns:a16="http://schemas.microsoft.com/office/drawing/2014/main" id="{8260B027-8260-80EA-D075-EFBAA74D54B7}"/>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45" name="TextBox 67">
              <a:extLst>
                <a:ext uri="{FF2B5EF4-FFF2-40B4-BE49-F238E27FC236}">
                  <a16:creationId xmlns:a16="http://schemas.microsoft.com/office/drawing/2014/main" id="{82F8E030-012B-8652-B6AC-0BB63F937CC1}"/>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41" name="Group 65">
            <a:extLst>
              <a:ext uri="{FF2B5EF4-FFF2-40B4-BE49-F238E27FC236}">
                <a16:creationId xmlns:a16="http://schemas.microsoft.com/office/drawing/2014/main" id="{04AFFBDE-8F6A-6186-9518-1FBC4EFF5813}"/>
              </a:ext>
            </a:extLst>
          </p:cNvPr>
          <p:cNvGrpSpPr/>
          <p:nvPr/>
        </p:nvGrpSpPr>
        <p:grpSpPr>
          <a:xfrm>
            <a:off x="10290458" y="7227371"/>
            <a:ext cx="220832" cy="193228"/>
            <a:chOff x="0" y="0"/>
            <a:chExt cx="812800" cy="711200"/>
          </a:xfrm>
        </p:grpSpPr>
        <p:sp>
          <p:nvSpPr>
            <p:cNvPr id="42" name="Freeform 66">
              <a:extLst>
                <a:ext uri="{FF2B5EF4-FFF2-40B4-BE49-F238E27FC236}">
                  <a16:creationId xmlns:a16="http://schemas.microsoft.com/office/drawing/2014/main" id="{C1B944FB-F6FE-ABA9-5053-78B9ADDF3BD6}"/>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dirty="0"/>
            </a:p>
          </p:txBody>
        </p:sp>
        <p:sp>
          <p:nvSpPr>
            <p:cNvPr id="43" name="TextBox 67">
              <a:extLst>
                <a:ext uri="{FF2B5EF4-FFF2-40B4-BE49-F238E27FC236}">
                  <a16:creationId xmlns:a16="http://schemas.microsoft.com/office/drawing/2014/main" id="{3722A854-0580-34EC-EBC3-1FAB7431D220}"/>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pic>
        <p:nvPicPr>
          <p:cNvPr id="7" name="Picture 6">
            <a:extLst>
              <a:ext uri="{FF2B5EF4-FFF2-40B4-BE49-F238E27FC236}">
                <a16:creationId xmlns:a16="http://schemas.microsoft.com/office/drawing/2014/main" id="{475F3A38-F097-0CC7-0332-1C04A83FD064}"/>
              </a:ext>
            </a:extLst>
          </p:cNvPr>
          <p:cNvPicPr>
            <a:picLocks noChangeAspect="1"/>
          </p:cNvPicPr>
          <p:nvPr/>
        </p:nvPicPr>
        <p:blipFill>
          <a:blip r:embed="rId5"/>
          <a:stretch>
            <a:fillRect/>
          </a:stretch>
        </p:blipFill>
        <p:spPr>
          <a:xfrm>
            <a:off x="7794851" y="1609433"/>
            <a:ext cx="1210594" cy="882601"/>
          </a:xfrm>
          <a:prstGeom prst="rect">
            <a:avLst/>
          </a:prstGeom>
        </p:spPr>
      </p:pic>
      <p:pic>
        <p:nvPicPr>
          <p:cNvPr id="11" name="Picture 10">
            <a:extLst>
              <a:ext uri="{FF2B5EF4-FFF2-40B4-BE49-F238E27FC236}">
                <a16:creationId xmlns:a16="http://schemas.microsoft.com/office/drawing/2014/main" id="{EE59D93C-413D-1A4F-A310-E3E9FDF630E7}"/>
              </a:ext>
            </a:extLst>
          </p:cNvPr>
          <p:cNvPicPr>
            <a:picLocks noChangeAspect="1"/>
          </p:cNvPicPr>
          <p:nvPr/>
        </p:nvPicPr>
        <p:blipFill>
          <a:blip r:embed="rId6"/>
          <a:stretch>
            <a:fillRect/>
          </a:stretch>
        </p:blipFill>
        <p:spPr>
          <a:xfrm>
            <a:off x="6292373" y="1520057"/>
            <a:ext cx="905212" cy="402269"/>
          </a:xfrm>
          <a:prstGeom prst="rect">
            <a:avLst/>
          </a:prstGeom>
        </p:spPr>
      </p:pic>
      <p:pic>
        <p:nvPicPr>
          <p:cNvPr id="36" name="Picture 35">
            <a:extLst>
              <a:ext uri="{FF2B5EF4-FFF2-40B4-BE49-F238E27FC236}">
                <a16:creationId xmlns:a16="http://schemas.microsoft.com/office/drawing/2014/main" id="{4716E934-7120-8C7C-005B-274EF2B15A6E}"/>
              </a:ext>
            </a:extLst>
          </p:cNvPr>
          <p:cNvPicPr>
            <a:picLocks noChangeAspect="1"/>
          </p:cNvPicPr>
          <p:nvPr/>
        </p:nvPicPr>
        <p:blipFill>
          <a:blip r:embed="rId7"/>
          <a:stretch>
            <a:fillRect/>
          </a:stretch>
        </p:blipFill>
        <p:spPr>
          <a:xfrm>
            <a:off x="7973096" y="5728276"/>
            <a:ext cx="853246" cy="836294"/>
          </a:xfrm>
          <a:prstGeom prst="rect">
            <a:avLst/>
          </a:prstGeom>
        </p:spPr>
      </p:pic>
      <p:pic>
        <p:nvPicPr>
          <p:cNvPr id="6" name="Picture 5" descr="Board game - Free entertainment icons">
            <a:extLst>
              <a:ext uri="{FF2B5EF4-FFF2-40B4-BE49-F238E27FC236}">
                <a16:creationId xmlns:a16="http://schemas.microsoft.com/office/drawing/2014/main" id="{39D68AB1-59AE-E291-28E5-A9B752E1833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4598648" y="3542380"/>
            <a:ext cx="747986" cy="809246"/>
          </a:xfrm>
          <a:prstGeom prst="rect">
            <a:avLst/>
          </a:prstGeom>
        </p:spPr>
      </p:pic>
      <p:pic>
        <p:nvPicPr>
          <p:cNvPr id="10" name="Picture 9" descr="Quiz with Question Mark Sign Icon. Questions and Answers ...">
            <a:extLst>
              <a:ext uri="{FF2B5EF4-FFF2-40B4-BE49-F238E27FC236}">
                <a16:creationId xmlns:a16="http://schemas.microsoft.com/office/drawing/2014/main" id="{0948A7ED-F020-1D48-F0B4-59F25C2332CB}"/>
              </a:ext>
            </a:extLst>
          </p:cNvPr>
          <p:cNvPicPr>
            <a:picLocks noChangeAspect="1"/>
          </p:cNvPicPr>
          <p:nvPr/>
        </p:nvPicPr>
        <p:blipFill>
          <a:blip r:embed="rId10"/>
          <a:stretch>
            <a:fillRect/>
          </a:stretch>
        </p:blipFill>
        <p:spPr>
          <a:xfrm>
            <a:off x="9521228" y="6238511"/>
            <a:ext cx="660683" cy="513720"/>
          </a:xfrm>
          <a:prstGeom prst="rect">
            <a:avLst/>
          </a:prstGeom>
        </p:spPr>
      </p:pic>
      <p:pic>
        <p:nvPicPr>
          <p:cNvPr id="14" name="Picture 13" descr="A red and white logo&#10;&#10;AI-generated content may be incorrect.">
            <a:extLst>
              <a:ext uri="{FF2B5EF4-FFF2-40B4-BE49-F238E27FC236}">
                <a16:creationId xmlns:a16="http://schemas.microsoft.com/office/drawing/2014/main" id="{B0C1F307-85EF-5D41-BEC3-DFB700B763BD}"/>
              </a:ext>
            </a:extLst>
          </p:cNvPr>
          <p:cNvPicPr>
            <a:picLocks noChangeAspect="1"/>
          </p:cNvPicPr>
          <p:nvPr/>
        </p:nvPicPr>
        <p:blipFill>
          <a:blip r:embed="rId11"/>
          <a:stretch>
            <a:fillRect/>
          </a:stretch>
        </p:blipFill>
        <p:spPr>
          <a:xfrm>
            <a:off x="6216462" y="5756361"/>
            <a:ext cx="1036320" cy="564019"/>
          </a:xfrm>
          <a:prstGeom prst="rect">
            <a:avLst/>
          </a:prstGeom>
        </p:spPr>
      </p:pic>
      <p:pic>
        <p:nvPicPr>
          <p:cNvPr id="17" name="Picture 16" descr="A close up of a magnifying glass&#10;&#10;AI-generated content may be incorrect.">
            <a:extLst>
              <a:ext uri="{FF2B5EF4-FFF2-40B4-BE49-F238E27FC236}">
                <a16:creationId xmlns:a16="http://schemas.microsoft.com/office/drawing/2014/main" id="{6A94F921-5AC0-CEFE-6B6A-7ED052033505}"/>
              </a:ext>
            </a:extLst>
          </p:cNvPr>
          <p:cNvPicPr>
            <a:picLocks noChangeAspect="1"/>
          </p:cNvPicPr>
          <p:nvPr/>
        </p:nvPicPr>
        <p:blipFill>
          <a:blip r:embed="rId12"/>
          <a:stretch>
            <a:fillRect/>
          </a:stretch>
        </p:blipFill>
        <p:spPr>
          <a:xfrm>
            <a:off x="4737072" y="6183189"/>
            <a:ext cx="474980" cy="474980"/>
          </a:xfrm>
          <a:prstGeom prst="rect">
            <a:avLst/>
          </a:prstGeom>
        </p:spPr>
      </p:pic>
      <p:pic>
        <p:nvPicPr>
          <p:cNvPr id="18" name="Picture 17" descr="Diamond - Free fashion icons">
            <a:extLst>
              <a:ext uri="{FF2B5EF4-FFF2-40B4-BE49-F238E27FC236}">
                <a16:creationId xmlns:a16="http://schemas.microsoft.com/office/drawing/2014/main" id="{290DC76A-19A6-9949-D237-BB123404DD1C}"/>
              </a:ext>
            </a:extLst>
          </p:cNvPr>
          <p:cNvPicPr>
            <a:picLocks noChangeAspect="1"/>
          </p:cNvPicPr>
          <p:nvPr/>
        </p:nvPicPr>
        <p:blipFill>
          <a:blip r:embed="rId13"/>
          <a:stretch>
            <a:fillRect/>
          </a:stretch>
        </p:blipFill>
        <p:spPr>
          <a:xfrm>
            <a:off x="9596914" y="3252621"/>
            <a:ext cx="439972" cy="456125"/>
          </a:xfrm>
          <a:prstGeom prst="rect">
            <a:avLst/>
          </a:prstGeom>
        </p:spPr>
      </p:pic>
      <p:pic>
        <p:nvPicPr>
          <p:cNvPr id="13" name="Graphic 12" descr="Bunny face outline">
            <a:extLst>
              <a:ext uri="{FF2B5EF4-FFF2-40B4-BE49-F238E27FC236}">
                <a16:creationId xmlns:a16="http://schemas.microsoft.com/office/drawing/2014/main" id="{F2B5F6A1-B9F7-2E8C-A99E-2B54F78525D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424179" y="3599975"/>
            <a:ext cx="914539" cy="914400"/>
          </a:xfrm>
          <a:prstGeom prst="rect">
            <a:avLst/>
          </a:prstGeom>
        </p:spPr>
      </p:pic>
      <p:pic>
        <p:nvPicPr>
          <p:cNvPr id="15" name="Graphic 14" descr="Bunny face outline">
            <a:extLst>
              <a:ext uri="{FF2B5EF4-FFF2-40B4-BE49-F238E27FC236}">
                <a16:creationId xmlns:a16="http://schemas.microsoft.com/office/drawing/2014/main" id="{51156E57-AD3A-12C0-2958-165BFA3D1E9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425387" y="5728858"/>
            <a:ext cx="914539" cy="914400"/>
          </a:xfrm>
          <a:prstGeom prst="rect">
            <a:avLst/>
          </a:prstGeom>
        </p:spPr>
      </p:pic>
      <p:sp>
        <p:nvSpPr>
          <p:cNvPr id="12" name="TextBox 69">
            <a:extLst>
              <a:ext uri="{FF2B5EF4-FFF2-40B4-BE49-F238E27FC236}">
                <a16:creationId xmlns:a16="http://schemas.microsoft.com/office/drawing/2014/main" id="{008AA097-0CC4-3A8C-7242-45E5B28700F9}"/>
              </a:ext>
            </a:extLst>
          </p:cNvPr>
          <p:cNvSpPr txBox="1"/>
          <p:nvPr/>
        </p:nvSpPr>
        <p:spPr>
          <a:xfrm>
            <a:off x="2664859" y="-37853"/>
            <a:ext cx="6995806" cy="551882"/>
          </a:xfrm>
          <a:prstGeom prst="rect">
            <a:avLst/>
          </a:prstGeom>
        </p:spPr>
        <p:txBody>
          <a:bodyPr wrap="square" lIns="0" tIns="0" rIns="0" bIns="0" rtlCol="0" anchor="t">
            <a:spAutoFit/>
          </a:bodyPr>
          <a:lstStyle/>
          <a:p>
            <a:pPr>
              <a:lnSpc>
                <a:spcPts val="4899"/>
              </a:lnSpc>
              <a:spcBef>
                <a:spcPct val="0"/>
              </a:spcBef>
            </a:pPr>
            <a:r>
              <a:rPr lang="en-US" sz="2200" u="sng" dirty="0">
                <a:solidFill>
                  <a:srgbClr val="000000"/>
                </a:solidFill>
                <a:latin typeface="DM Sans Bold"/>
              </a:rPr>
              <a:t>BLACKPOOL CFO ACTIVITY HUB – April – Week 2</a:t>
            </a:r>
          </a:p>
        </p:txBody>
      </p:sp>
    </p:spTree>
    <p:extLst>
      <p:ext uri="{BB962C8B-B14F-4D97-AF65-F5344CB8AC3E}">
        <p14:creationId xmlns:p14="http://schemas.microsoft.com/office/powerpoint/2010/main" val="1028796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6356A-A05D-FA59-DEBB-0ABA920B60FF}"/>
            </a:ext>
          </a:extLst>
        </p:cNvPr>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EC2C890-B07E-2B48-440C-326EBB72F313}"/>
              </a:ext>
            </a:extLst>
          </p:cNvPr>
          <p:cNvGraphicFramePr>
            <a:graphicFrameLocks noGrp="1"/>
          </p:cNvGraphicFramePr>
          <p:nvPr>
            <p:extLst>
              <p:ext uri="{D42A27DB-BD31-4B8C-83A1-F6EECF244321}">
                <p14:modId xmlns:p14="http://schemas.microsoft.com/office/powerpoint/2010/main" val="3127865133"/>
              </p:ext>
            </p:extLst>
          </p:nvPr>
        </p:nvGraphicFramePr>
        <p:xfrm>
          <a:off x="2656339" y="648785"/>
          <a:ext cx="7948098" cy="6850913"/>
        </p:xfrm>
        <a:graphic>
          <a:graphicData uri="http://schemas.openxmlformats.org/drawingml/2006/table">
            <a:tbl>
              <a:tblPr/>
              <a:tblGrid>
                <a:gridCol w="1504402">
                  <a:extLst>
                    <a:ext uri="{9D8B030D-6E8A-4147-A177-3AD203B41FA5}">
                      <a16:colId xmlns:a16="http://schemas.microsoft.com/office/drawing/2014/main" val="20000"/>
                    </a:ext>
                  </a:extLst>
                </a:gridCol>
                <a:gridCol w="1610923">
                  <a:extLst>
                    <a:ext uri="{9D8B030D-6E8A-4147-A177-3AD203B41FA5}">
                      <a16:colId xmlns:a16="http://schemas.microsoft.com/office/drawing/2014/main" val="20001"/>
                    </a:ext>
                  </a:extLst>
                </a:gridCol>
                <a:gridCol w="1610302">
                  <a:extLst>
                    <a:ext uri="{9D8B030D-6E8A-4147-A177-3AD203B41FA5}">
                      <a16:colId xmlns:a16="http://schemas.microsoft.com/office/drawing/2014/main" val="20002"/>
                    </a:ext>
                  </a:extLst>
                </a:gridCol>
                <a:gridCol w="1548474">
                  <a:extLst>
                    <a:ext uri="{9D8B030D-6E8A-4147-A177-3AD203B41FA5}">
                      <a16:colId xmlns:a16="http://schemas.microsoft.com/office/drawing/2014/main" val="20003"/>
                    </a:ext>
                  </a:extLst>
                </a:gridCol>
                <a:gridCol w="1673997">
                  <a:extLst>
                    <a:ext uri="{9D8B030D-6E8A-4147-A177-3AD203B41FA5}">
                      <a16:colId xmlns:a16="http://schemas.microsoft.com/office/drawing/2014/main" val="20004"/>
                    </a:ext>
                  </a:extLst>
                </a:gridCol>
              </a:tblGrid>
              <a:tr h="327929">
                <a:tc>
                  <a:txBody>
                    <a:bodyPr/>
                    <a:lstStyle/>
                    <a:p>
                      <a:pPr algn="ctr">
                        <a:lnSpc>
                          <a:spcPts val="1928"/>
                        </a:lnSpc>
                        <a:defRPr/>
                      </a:pPr>
                      <a:r>
                        <a:rPr lang="en-US" sz="1100">
                          <a:solidFill>
                            <a:srgbClr val="000000"/>
                          </a:solidFill>
                          <a:latin typeface="DM Sans Bold"/>
                        </a:rPr>
                        <a:t>Monday 13</a:t>
                      </a:r>
                      <a:r>
                        <a:rPr lang="en-US" sz="1100" baseline="30000">
                          <a:solidFill>
                            <a:srgbClr val="000000"/>
                          </a:solidFill>
                          <a:latin typeface="DM Sans Bold"/>
                        </a:rPr>
                        <a:t>th</a:t>
                      </a:r>
                      <a:r>
                        <a:rPr lang="en-US" sz="1100" dirty="0">
                          <a:solidFill>
                            <a:srgbClr val="000000"/>
                          </a:solidFill>
                          <a:latin typeface="DM Sans Bold"/>
                        </a:rPr>
                        <a:t>  </a:t>
                      </a:r>
                      <a:r>
                        <a:rPr lang="en-US" sz="1100" baseline="30000" dirty="0">
                          <a:solidFill>
                            <a:srgbClr val="000000"/>
                          </a:solidFill>
                          <a:latin typeface="DM Sans Bold"/>
                        </a:rPr>
                        <a:t> </a:t>
                      </a:r>
                      <a:r>
                        <a:rPr lang="en-US" sz="1100" dirty="0">
                          <a:solidFill>
                            <a:srgbClr val="000000"/>
                          </a:solidFill>
                          <a:latin typeface="DM Sans Bold"/>
                        </a:rPr>
                        <a:t> </a:t>
                      </a:r>
                      <a:endParaRPr lang="en-US" sz="1000" dirty="0"/>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100">
                          <a:solidFill>
                            <a:srgbClr val="000000"/>
                          </a:solidFill>
                          <a:latin typeface="DM Sans Bold"/>
                        </a:rPr>
                        <a:t>Tuesday 14</a:t>
                      </a:r>
                      <a:r>
                        <a:rPr lang="en-US" sz="1100" baseline="30000">
                          <a:solidFill>
                            <a:srgbClr val="000000"/>
                          </a:solidFill>
                          <a:latin typeface="DM Sans Bold"/>
                        </a:rPr>
                        <a:t>th</a:t>
                      </a:r>
                      <a:r>
                        <a:rPr lang="en-US" sz="1100" dirty="0">
                          <a:solidFill>
                            <a:srgbClr val="000000"/>
                          </a:solidFill>
                          <a:latin typeface="DM Sans Bold"/>
                        </a:rPr>
                        <a:t>  </a:t>
                      </a: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100">
                          <a:solidFill>
                            <a:srgbClr val="000000"/>
                          </a:solidFill>
                          <a:latin typeface="DM Sans Bold"/>
                        </a:rPr>
                        <a:t>Wednesday 15</a:t>
                      </a:r>
                      <a:r>
                        <a:rPr lang="en-US" sz="1100" baseline="30000">
                          <a:solidFill>
                            <a:srgbClr val="000000"/>
                          </a:solidFill>
                          <a:latin typeface="DM Sans Bold"/>
                        </a:rPr>
                        <a:t>th</a:t>
                      </a:r>
                      <a:r>
                        <a:rPr lang="en-US" sz="1100" dirty="0">
                          <a:solidFill>
                            <a:srgbClr val="000000"/>
                          </a:solidFill>
                          <a:latin typeface="DM Sans Bold"/>
                        </a:rPr>
                        <a:t> </a:t>
                      </a:r>
                      <a:endParaRPr lang="en-US" sz="1000" dirty="0"/>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100">
                          <a:solidFill>
                            <a:srgbClr val="000000"/>
                          </a:solidFill>
                          <a:latin typeface="DM Sans Bold"/>
                        </a:rPr>
                        <a:t>Thursday 16</a:t>
                      </a:r>
                      <a:r>
                        <a:rPr lang="en-US" sz="1100" baseline="30000">
                          <a:solidFill>
                            <a:srgbClr val="000000"/>
                          </a:solidFill>
                          <a:latin typeface="DM Sans Bold"/>
                        </a:rPr>
                        <a:t>th</a:t>
                      </a:r>
                      <a:r>
                        <a:rPr lang="en-US" sz="1100" dirty="0">
                          <a:solidFill>
                            <a:srgbClr val="000000"/>
                          </a:solidFill>
                          <a:latin typeface="DM Sans Bold"/>
                        </a:rPr>
                        <a:t> </a:t>
                      </a:r>
                      <a:endParaRPr lang="en-US" sz="1000" dirty="0"/>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pPr>
                      <a:r>
                        <a:rPr lang="en-US" sz="1100">
                          <a:solidFill>
                            <a:srgbClr val="000000"/>
                          </a:solidFill>
                          <a:latin typeface="DM Sans Bold"/>
                        </a:rPr>
                        <a:t>Friday 17</a:t>
                      </a:r>
                      <a:r>
                        <a:rPr lang="en-US" sz="1100" baseline="30000" dirty="0">
                          <a:solidFill>
                            <a:srgbClr val="000000"/>
                          </a:solidFill>
                          <a:latin typeface="DM Sans Bold"/>
                        </a:rPr>
                        <a:t>th</a:t>
                      </a:r>
                      <a:r>
                        <a:rPr lang="en-US" sz="1100" dirty="0">
                          <a:solidFill>
                            <a:srgbClr val="000000"/>
                          </a:solidFill>
                          <a:latin typeface="DM Sans Bold"/>
                        </a:rPr>
                        <a:t> </a:t>
                      </a:r>
                      <a:endParaRPr lang="en-US"/>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extLst>
                  <a:ext uri="{0D108BD9-81ED-4DB2-BD59-A6C34878D82A}">
                    <a16:rowId xmlns:a16="http://schemas.microsoft.com/office/drawing/2014/main" val="10000"/>
                  </a:ext>
                </a:extLst>
              </a:tr>
              <a:tr h="630568">
                <a:tc>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r>
                        <a:rPr lang="en-US" sz="900" b="0" dirty="0">
                          <a:solidFill>
                            <a:srgbClr val="000000"/>
                          </a:solidFill>
                          <a:latin typeface="DM Sans"/>
                        </a:rPr>
                        <a:t>Hub open from 9:30 for breakfast &amp; drop-in support!</a:t>
                      </a: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r>
                        <a:rPr lang="en-US" sz="900" b="0" dirty="0">
                          <a:solidFill>
                            <a:srgbClr val="000000"/>
                          </a:solidFill>
                          <a:latin typeface="DM Sans"/>
                        </a:rPr>
                        <a:t>Hub open from 9:30 for breakfast &amp; drop-in support!</a:t>
                      </a: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r>
                        <a:rPr lang="en-US" sz="900" b="0" dirty="0">
                          <a:solidFill>
                            <a:srgbClr val="000000"/>
                          </a:solidFill>
                          <a:latin typeface="DM Sans"/>
                        </a:rPr>
                        <a:t>Hub open from 9:30 for breakfast &amp; drop-in support!</a:t>
                      </a: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r>
                        <a:rPr lang="en-US" sz="900" b="0" dirty="0">
                          <a:solidFill>
                            <a:srgbClr val="000000"/>
                          </a:solidFill>
                          <a:latin typeface="DM Sans"/>
                        </a:rPr>
                        <a:t>Hub open from 9:30 for breakfast &amp; drop-in support!</a:t>
                      </a: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r>
                        <a:rPr lang="en-US" sz="900" b="0" dirty="0">
                          <a:solidFill>
                            <a:srgbClr val="000000"/>
                          </a:solidFill>
                          <a:latin typeface="DM Sans"/>
                        </a:rPr>
                        <a:t>Hub </a:t>
                      </a:r>
                      <a:r>
                        <a:rPr lang="en-US" sz="900" b="0" dirty="0" err="1">
                          <a:solidFill>
                            <a:srgbClr val="000000"/>
                          </a:solidFill>
                          <a:latin typeface="DM Sans"/>
                        </a:rPr>
                        <a:t>Hub</a:t>
                      </a:r>
                      <a:r>
                        <a:rPr lang="en-US" sz="900" b="0" dirty="0">
                          <a:solidFill>
                            <a:srgbClr val="000000"/>
                          </a:solidFill>
                          <a:latin typeface="DM Sans"/>
                        </a:rPr>
                        <a:t> open from 9:30 for breakfast &amp; drop-in support!</a:t>
                      </a:r>
                    </a:p>
                    <a:p>
                      <a:pPr marL="0" marR="0" lvl="0" indent="0" algn="ctr" defTabSz="914400" rtl="0" eaLnBrk="1" fontAlgn="auto" latinLnBrk="0" hangingPunct="1">
                        <a:lnSpc>
                          <a:spcPts val="1515"/>
                        </a:lnSpc>
                        <a:spcBef>
                          <a:spcPts val="0"/>
                        </a:spcBef>
                        <a:spcAft>
                          <a:spcPts val="0"/>
                        </a:spcAft>
                        <a:buClrTx/>
                        <a:buSzTx/>
                        <a:buFontTx/>
                        <a:buNone/>
                        <a:tabLst/>
                        <a:defRPr/>
                      </a:pPr>
                      <a:endParaRPr lang="en-US" sz="900" b="0">
                        <a:solidFill>
                          <a:srgbClr val="000000"/>
                        </a:solidFill>
                        <a:latin typeface="DM San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40480693"/>
                  </a:ext>
                </a:extLst>
              </a:tr>
              <a:tr h="2669840">
                <a:tc>
                  <a:txBody>
                    <a:bodyPr/>
                    <a:lstStyle/>
                    <a:p>
                      <a:pPr algn="ctr">
                        <a:lnSpc>
                          <a:spcPts val="1515"/>
                        </a:lnSpc>
                      </a:pPr>
                      <a:r>
                        <a:rPr lang="en-GB" sz="1000" b="1" dirty="0">
                          <a:solidFill>
                            <a:srgbClr val="000000"/>
                          </a:solidFill>
                          <a:latin typeface="DM Sans"/>
                        </a:rPr>
                        <a:t>Job Shop </a:t>
                      </a:r>
                    </a:p>
                    <a:p>
                      <a:pPr lvl="0" algn="ctr">
                        <a:lnSpc>
                          <a:spcPts val="1515"/>
                        </a:lnSpc>
                        <a:buNone/>
                      </a:pPr>
                      <a:r>
                        <a:rPr lang="en-GB" sz="900" b="0" i="0" u="none" strike="noStrike" noProof="0" dirty="0">
                          <a:solidFill>
                            <a:schemeClr val="tx1"/>
                          </a:solidFill>
                          <a:latin typeface="DM Sans"/>
                        </a:rPr>
                        <a:t>Supported job search session with access to GC exclusive jobs</a:t>
                      </a:r>
                      <a:endParaRPr lang="en-GB"/>
                    </a:p>
                    <a:p>
                      <a:pPr lvl="0" algn="ctr">
                        <a:lnSpc>
                          <a:spcPts val="1515"/>
                        </a:lnSpc>
                        <a:buNone/>
                      </a:pPr>
                      <a:r>
                        <a:rPr lang="en-GB" sz="900" b="0" dirty="0">
                          <a:solidFill>
                            <a:srgbClr val="000000"/>
                          </a:solidFill>
                          <a:latin typeface="DM Sans"/>
                        </a:rPr>
                        <a:t>10am - 11am</a:t>
                      </a:r>
                    </a:p>
                    <a:p>
                      <a:pPr lvl="0" algn="ctr">
                        <a:lnSpc>
                          <a:spcPts val="1515"/>
                        </a:lnSpc>
                        <a:buNone/>
                      </a:pPr>
                      <a:endParaRPr lang="en-GB" sz="1100" b="1" dirty="0">
                        <a:solidFill>
                          <a:srgbClr val="000000"/>
                        </a:solidFill>
                        <a:latin typeface="DM Sans"/>
                      </a:endParaRPr>
                    </a:p>
                    <a:p>
                      <a:pPr lvl="0" algn="ctr">
                        <a:lnSpc>
                          <a:spcPts val="1515"/>
                        </a:lnSpc>
                        <a:buNone/>
                      </a:pPr>
                      <a:endParaRPr lang="en-GB" sz="1100" b="1" dirty="0">
                        <a:solidFill>
                          <a:srgbClr val="000000"/>
                        </a:solidFill>
                        <a:latin typeface="DM Sans"/>
                      </a:endParaRPr>
                    </a:p>
                    <a:p>
                      <a:pPr lvl="0" algn="ctr">
                        <a:lnSpc>
                          <a:spcPts val="1515"/>
                        </a:lnSpc>
                        <a:buNone/>
                      </a:pPr>
                      <a:endParaRPr lang="en-GB" sz="1100" b="1" dirty="0">
                        <a:solidFill>
                          <a:srgbClr val="000000"/>
                        </a:solidFill>
                        <a:latin typeface="DM Sans"/>
                      </a:endParaRPr>
                    </a:p>
                    <a:p>
                      <a:pPr lvl="0" algn="ctr">
                        <a:lnSpc>
                          <a:spcPts val="1515"/>
                        </a:lnSpc>
                        <a:buNone/>
                        <a:defRPr/>
                      </a:pPr>
                      <a:r>
                        <a:rPr lang="en-GB" sz="1100" b="1" dirty="0">
                          <a:solidFill>
                            <a:srgbClr val="000000"/>
                          </a:solidFill>
                          <a:latin typeface="DM Sans"/>
                        </a:rPr>
                        <a:t>Interview Preparation</a:t>
                      </a:r>
                      <a:endParaRPr lang="en-GB"/>
                    </a:p>
                    <a:p>
                      <a:pPr algn="ctr">
                        <a:lnSpc>
                          <a:spcPts val="1515"/>
                        </a:lnSpc>
                        <a:defRPr/>
                      </a:pPr>
                      <a:r>
                        <a:rPr lang="en-GB" sz="900" b="0" dirty="0">
                          <a:solidFill>
                            <a:srgbClr val="000000"/>
                          </a:solidFill>
                          <a:latin typeface="DM Sans"/>
                        </a:rPr>
                        <a:t>11am to 12 noon</a:t>
                      </a:r>
                    </a:p>
                    <a:p>
                      <a:pPr algn="ctr">
                        <a:lnSpc>
                          <a:spcPts val="1515"/>
                        </a:lnSpc>
                        <a:defRPr/>
                      </a:pPr>
                      <a:r>
                        <a:rPr lang="en-GB" sz="900" b="0" dirty="0">
                          <a:solidFill>
                            <a:srgbClr val="000000"/>
                          </a:solidFill>
                          <a:latin typeface="DM Sans"/>
                        </a:rPr>
                        <a:t>Mock interviews and interview techniques session</a:t>
                      </a: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515"/>
                        </a:lnSpc>
                      </a:pPr>
                      <a:r>
                        <a:rPr lang="en-GB" sz="1000" b="1" i="0" u="none" strike="noStrike" noProof="0">
                          <a:solidFill>
                            <a:schemeClr val="tx1"/>
                          </a:solidFill>
                          <a:latin typeface="DM Sans"/>
                        </a:rPr>
                        <a:t>Breakfast </a:t>
                      </a:r>
                      <a:endParaRPr lang="en-GB" sz="1000" b="0" i="0" u="none" strike="noStrike" noProof="0">
                        <a:solidFill>
                          <a:srgbClr val="000000"/>
                        </a:solidFill>
                        <a:latin typeface="DM Sans"/>
                      </a:endParaRPr>
                    </a:p>
                    <a:p>
                      <a:pPr lvl="0" algn="ctr">
                        <a:lnSpc>
                          <a:spcPts val="1470"/>
                        </a:lnSpc>
                        <a:buNone/>
                      </a:pPr>
                      <a:r>
                        <a:rPr lang="en-GB" sz="1000" b="0" i="0" u="none" strike="noStrike" noProof="0">
                          <a:solidFill>
                            <a:schemeClr val="tx1"/>
                          </a:solidFill>
                          <a:latin typeface="DM Sans"/>
                        </a:rPr>
                        <a:t>Breakfast and a hot cup of tea or coffee</a:t>
                      </a:r>
                      <a:endParaRPr lang="en-US" sz="1000" b="0" i="0" u="none" strike="noStrike" noProof="0">
                        <a:solidFill>
                          <a:srgbClr val="000000"/>
                        </a:solidFill>
                        <a:latin typeface="DM Sans"/>
                      </a:endParaRPr>
                    </a:p>
                    <a:p>
                      <a:pPr lvl="0" algn="ctr">
                        <a:lnSpc>
                          <a:spcPts val="1470"/>
                        </a:lnSpc>
                        <a:buNone/>
                      </a:pPr>
                      <a:r>
                        <a:rPr lang="en-GB" sz="1000" b="0" i="0" u="none" strike="noStrike" noProof="0">
                          <a:solidFill>
                            <a:schemeClr val="tx1"/>
                          </a:solidFill>
                          <a:latin typeface="DM Sans"/>
                        </a:rPr>
                        <a:t>10am – 11am </a:t>
                      </a:r>
                      <a:endParaRPr lang="en-US"/>
                    </a:p>
                    <a:p>
                      <a:pPr algn="ctr">
                        <a:lnSpc>
                          <a:spcPts val="1515"/>
                        </a:lnSpc>
                        <a:defRPr/>
                      </a:pPr>
                      <a:endParaRPr lang="en-US" sz="900" b="0" dirty="0">
                        <a:solidFill>
                          <a:srgbClr val="000000"/>
                        </a:solidFill>
                        <a:latin typeface="DM Sans" pitchFamily="2" charset="0"/>
                      </a:endParaRPr>
                    </a:p>
                    <a:p>
                      <a:pPr algn="ctr">
                        <a:lnSpc>
                          <a:spcPts val="1515"/>
                        </a:lnSpc>
                        <a:defRPr/>
                      </a:pPr>
                      <a:endParaRPr lang="en-US" sz="900" b="0" dirty="0">
                        <a:solidFill>
                          <a:srgbClr val="000000"/>
                        </a:solidFill>
                        <a:latin typeface="DM Sans" pitchFamily="2" charset="0"/>
                      </a:endParaRPr>
                    </a:p>
                    <a:p>
                      <a:pPr algn="ctr">
                        <a:lnSpc>
                          <a:spcPts val="1515"/>
                        </a:lnSpc>
                        <a:defRPr/>
                      </a:pPr>
                      <a:endParaRPr lang="en-US" sz="900" b="0" dirty="0">
                        <a:solidFill>
                          <a:srgbClr val="000000"/>
                        </a:solidFill>
                        <a:latin typeface="DM Sans" pitchFamily="2" charset="0"/>
                      </a:endParaRPr>
                    </a:p>
                    <a:p>
                      <a:pPr lvl="0" algn="ctr">
                        <a:lnSpc>
                          <a:spcPts val="1515"/>
                        </a:lnSpc>
                        <a:buNone/>
                        <a:defRPr/>
                      </a:pPr>
                      <a:r>
                        <a:rPr lang="en-US" sz="900" b="0">
                          <a:solidFill>
                            <a:srgbClr val="000000"/>
                          </a:solidFill>
                          <a:latin typeface="DM Sans"/>
                        </a:rPr>
                        <a:t>Complete a course with </a:t>
                      </a:r>
                      <a:r>
                        <a:rPr lang="en-US" sz="900" b="0" dirty="0">
                          <a:solidFill>
                            <a:srgbClr val="000000"/>
                          </a:solidFill>
                          <a:latin typeface="DM Sans"/>
                        </a:rPr>
                        <a:t>Digital college with our facilitator  </a:t>
                      </a:r>
                      <a:endParaRPr lang="en-US"/>
                    </a:p>
                    <a:p>
                      <a:pPr algn="ctr">
                        <a:lnSpc>
                          <a:spcPts val="1515"/>
                        </a:lnSpc>
                        <a:defRPr/>
                      </a:pPr>
                      <a:r>
                        <a:rPr lang="en-US" sz="900" b="0" dirty="0">
                          <a:solidFill>
                            <a:srgbClr val="000000"/>
                          </a:solidFill>
                          <a:latin typeface="DM Sans" pitchFamily="2" charset="0"/>
                        </a:rPr>
                        <a:t>10am-12pm</a:t>
                      </a:r>
                      <a:endParaRPr lang="en-GB" sz="900" b="0" dirty="0">
                        <a:solidFill>
                          <a:schemeClr val="tx1"/>
                        </a:solidFill>
                        <a:latin typeface="DM San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515"/>
                        </a:lnSpc>
                        <a:defRPr/>
                      </a:pPr>
                      <a:endParaRPr lang="en-US" sz="900" b="0" dirty="0">
                        <a:solidFill>
                          <a:srgbClr val="000000"/>
                        </a:solidFill>
                        <a:latin typeface="DM Sans" pitchFamily="2" charset="0"/>
                      </a:endParaRPr>
                    </a:p>
                    <a:p>
                      <a:pPr algn="ctr">
                        <a:lnSpc>
                          <a:spcPts val="1515"/>
                        </a:lnSpc>
                        <a:defRPr/>
                      </a:pPr>
                      <a:endParaRPr lang="en-US" sz="900" b="0" dirty="0">
                        <a:solidFill>
                          <a:srgbClr val="000000"/>
                        </a:solidFill>
                        <a:latin typeface="DM Sans" pitchFamily="2" charset="0"/>
                      </a:endParaRPr>
                    </a:p>
                    <a:p>
                      <a:pPr lvl="0" algn="ctr">
                        <a:lnSpc>
                          <a:spcPts val="1515"/>
                        </a:lnSpc>
                        <a:buNone/>
                      </a:pPr>
                      <a:endParaRPr lang="en-US" sz="900" b="0" dirty="0">
                        <a:solidFill>
                          <a:srgbClr val="000000"/>
                        </a:solidFill>
                        <a:latin typeface="DM Sans"/>
                      </a:endParaRPr>
                    </a:p>
                    <a:p>
                      <a:pPr algn="ctr">
                        <a:lnSpc>
                          <a:spcPts val="1515"/>
                        </a:lnSpc>
                        <a:defRPr/>
                      </a:pPr>
                      <a:r>
                        <a:rPr lang="en-GB" sz="900" b="0" dirty="0">
                          <a:solidFill>
                            <a:srgbClr val="FF0000"/>
                          </a:solidFill>
                          <a:latin typeface="DM Sans"/>
                        </a:rPr>
                        <a:t>CBT with Aisha- All day Appointments </a:t>
                      </a:r>
                      <a:endParaRPr lang="en-US" sz="900" b="0" dirty="0">
                        <a:solidFill>
                          <a:srgbClr val="000000"/>
                        </a:solidFill>
                        <a:latin typeface="DM Sans" pitchFamily="2" charset="0"/>
                      </a:endParaRPr>
                    </a:p>
                    <a:p>
                      <a:pPr marL="0" marR="0" lvl="0" indent="0" algn="ctr" defTabSz="914400" rtl="0" eaLnBrk="1" fontAlgn="auto" latinLnBrk="0" hangingPunct="1">
                        <a:lnSpc>
                          <a:spcPts val="1470"/>
                        </a:lnSpc>
                        <a:spcBef>
                          <a:spcPts val="0"/>
                        </a:spcBef>
                        <a:spcAft>
                          <a:spcPts val="0"/>
                        </a:spcAft>
                        <a:buClrTx/>
                        <a:buSzTx/>
                        <a:buFontTx/>
                        <a:buNone/>
                        <a:tabLst/>
                        <a:defRPr/>
                      </a:pPr>
                      <a:r>
                        <a:rPr lang="en-GB" sz="900" b="0" kern="1200" dirty="0">
                          <a:solidFill>
                            <a:schemeClr val="tx1"/>
                          </a:solidFill>
                          <a:effectLst/>
                          <a:latin typeface="DM Sans" pitchFamily="2" charset="0"/>
                          <a:ea typeface="+mn-ea"/>
                          <a:cs typeface="+mn-cs"/>
                        </a:rPr>
                        <a:t>Please speak to a Support Worker for an appointment</a:t>
                      </a:r>
                    </a:p>
                    <a:p>
                      <a:pPr marL="0" marR="0" lvl="0" indent="0" algn="ctr">
                        <a:lnSpc>
                          <a:spcPts val="1470"/>
                        </a:lnSpc>
                        <a:spcBef>
                          <a:spcPts val="0"/>
                        </a:spcBef>
                        <a:spcAft>
                          <a:spcPts val="0"/>
                        </a:spcAft>
                        <a:buClrTx/>
                        <a:buSzTx/>
                        <a:buFontTx/>
                        <a:buNone/>
                      </a:pPr>
                      <a:r>
                        <a:rPr lang="en-GB" sz="900" b="1" kern="1200">
                          <a:solidFill>
                            <a:schemeClr val="tx1"/>
                          </a:solidFill>
                          <a:effectLst/>
                          <a:latin typeface="DM Sans"/>
                          <a:ea typeface="+mn-ea"/>
                          <a:cs typeface="+mn-cs"/>
                        </a:rPr>
                        <a:t>"World Art Day!"</a:t>
                      </a:r>
                      <a:endParaRPr lang="en-GB" sz="900" b="1" kern="1200" dirty="0">
                        <a:solidFill>
                          <a:schemeClr val="tx1"/>
                        </a:solidFill>
                        <a:effectLst/>
                        <a:latin typeface="DM Sans"/>
                        <a:ea typeface="+mn-ea"/>
                        <a:cs typeface="+mn-cs"/>
                      </a:endParaRPr>
                    </a:p>
                    <a:p>
                      <a:pPr marL="0" marR="0" lvl="0" indent="0" algn="ctr">
                        <a:lnSpc>
                          <a:spcPts val="1470"/>
                        </a:lnSpc>
                        <a:spcBef>
                          <a:spcPts val="0"/>
                        </a:spcBef>
                        <a:spcAft>
                          <a:spcPts val="0"/>
                        </a:spcAft>
                        <a:buClrTx/>
                        <a:buSzTx/>
                        <a:buFontTx/>
                        <a:buNone/>
                      </a:pPr>
                      <a:r>
                        <a:rPr lang="en-GB" sz="900" b="1" kern="1200" dirty="0">
                          <a:solidFill>
                            <a:schemeClr val="tx1"/>
                          </a:solidFill>
                          <a:effectLst/>
                          <a:latin typeface="DM Sans"/>
                          <a:ea typeface="+mn-ea"/>
                          <a:cs typeface="+mn-cs"/>
                        </a:rPr>
                        <a:t>10am – 12pm</a:t>
                      </a:r>
                    </a:p>
                    <a:p>
                      <a:pPr marL="0" marR="0" lvl="0" indent="0" algn="ctr">
                        <a:lnSpc>
                          <a:spcPts val="1470"/>
                        </a:lnSpc>
                        <a:spcBef>
                          <a:spcPts val="0"/>
                        </a:spcBef>
                        <a:spcAft>
                          <a:spcPts val="0"/>
                        </a:spcAft>
                        <a:buClrTx/>
                        <a:buSzTx/>
                        <a:buFontTx/>
                        <a:buNone/>
                      </a:pPr>
                      <a:r>
                        <a:rPr lang="en-GB" sz="900" b="0" kern="1200" dirty="0">
                          <a:solidFill>
                            <a:schemeClr val="tx1"/>
                          </a:solidFill>
                          <a:effectLst/>
                          <a:latin typeface="DM Sans"/>
                          <a:ea typeface="+mn-ea"/>
                          <a:cs typeface="+mn-cs"/>
                        </a:rPr>
                        <a:t>Join the team for a brew and </a:t>
                      </a:r>
                      <a:r>
                        <a:rPr lang="en-GB" sz="900" b="0" kern="1200">
                          <a:solidFill>
                            <a:schemeClr val="tx1"/>
                          </a:solidFill>
                          <a:effectLst/>
                          <a:latin typeface="DM Sans"/>
                          <a:ea typeface="+mn-ea"/>
                          <a:cs typeface="+mn-cs"/>
                        </a:rPr>
                        <a:t>painting session add your own flare on some of the world's greatest attractions</a:t>
                      </a:r>
                      <a:endParaRPr lang="en-GB" sz="900" b="0" kern="1200" dirty="0">
                        <a:solidFill>
                          <a:schemeClr val="tx1"/>
                        </a:solidFill>
                        <a:effectLst/>
                        <a:latin typeface="DM Sans"/>
                        <a:ea typeface="+mn-ea"/>
                        <a:cs typeface="+mn-c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tc>
                  <a:txBody>
                    <a:bodyPr/>
                    <a:lstStyle/>
                    <a:p>
                      <a:pPr algn="ctr">
                        <a:lnSpc>
                          <a:spcPts val="1470"/>
                        </a:lnSpc>
                        <a:defRPr/>
                      </a:pPr>
                      <a:r>
                        <a:rPr lang="en-US" sz="1000" b="1" baseline="0" dirty="0">
                          <a:solidFill>
                            <a:srgbClr val="000000"/>
                          </a:solidFill>
                          <a:latin typeface="DM Sans"/>
                        </a:rPr>
                        <a:t>Hub Inductions </a:t>
                      </a:r>
                    </a:p>
                    <a:p>
                      <a:pPr algn="ctr">
                        <a:lnSpc>
                          <a:spcPts val="1470"/>
                        </a:lnSpc>
                        <a:defRPr/>
                      </a:pPr>
                      <a:r>
                        <a:rPr lang="en-US" sz="1000" b="0" baseline="0" dirty="0">
                          <a:solidFill>
                            <a:srgbClr val="000000"/>
                          </a:solidFill>
                          <a:latin typeface="DM Sans"/>
                        </a:rPr>
                        <a:t>Meet the team, come and see what the Hub has to offer and enroll!</a:t>
                      </a:r>
                    </a:p>
                    <a:p>
                      <a:pPr algn="ctr">
                        <a:lnSpc>
                          <a:spcPts val="1470"/>
                        </a:lnSpc>
                        <a:defRPr/>
                      </a:pPr>
                      <a:r>
                        <a:rPr lang="en-US" sz="1000" b="1" baseline="0" dirty="0">
                          <a:solidFill>
                            <a:srgbClr val="000000"/>
                          </a:solidFill>
                          <a:latin typeface="DM Sans"/>
                        </a:rPr>
                        <a:t>No appointment needed</a:t>
                      </a:r>
                    </a:p>
                    <a:p>
                      <a:pPr algn="ctr">
                        <a:lnSpc>
                          <a:spcPts val="1470"/>
                        </a:lnSpc>
                        <a:defRPr/>
                      </a:pPr>
                      <a:endParaRPr lang="en-US" sz="1000" b="0" baseline="0" dirty="0">
                        <a:solidFill>
                          <a:srgbClr val="000000"/>
                        </a:solidFill>
                        <a:latin typeface="DM Sans"/>
                      </a:endParaRPr>
                    </a:p>
                    <a:p>
                      <a:pPr algn="ctr">
                        <a:lnSpc>
                          <a:spcPts val="1470"/>
                        </a:lnSpc>
                        <a:defRPr/>
                      </a:pPr>
                      <a:r>
                        <a:rPr lang="en-US" sz="1000" b="1" baseline="0" dirty="0">
                          <a:solidFill>
                            <a:srgbClr val="000000"/>
                          </a:solidFill>
                          <a:latin typeface="DM Sans"/>
                        </a:rPr>
                        <a:t>9:30am to 12noon</a:t>
                      </a:r>
                    </a:p>
                    <a:p>
                      <a:pPr lvl="0" algn="ctr">
                        <a:lnSpc>
                          <a:spcPts val="1470"/>
                        </a:lnSpc>
                        <a:buNone/>
                      </a:pPr>
                      <a:endParaRPr lang="en-US" sz="1000" b="1" baseline="0" dirty="0">
                        <a:solidFill>
                          <a:srgbClr val="000000"/>
                        </a:solidFill>
                        <a:latin typeface="DM Sans"/>
                      </a:endParaRPr>
                    </a:p>
                    <a:p>
                      <a:pPr lvl="0" algn="ctr">
                        <a:lnSpc>
                          <a:spcPts val="1470"/>
                        </a:lnSpc>
                        <a:buNone/>
                      </a:pPr>
                      <a:r>
                        <a:rPr lang="en-US" sz="1000" b="1" baseline="0" dirty="0">
                          <a:solidFill>
                            <a:srgbClr val="000000"/>
                          </a:solidFill>
                          <a:latin typeface="DM Sans"/>
                        </a:rPr>
                        <a:t>"Breakfast Club"</a:t>
                      </a:r>
                    </a:p>
                    <a:p>
                      <a:pPr lvl="0" algn="ctr">
                        <a:lnSpc>
                          <a:spcPts val="1470"/>
                        </a:lnSpc>
                        <a:buNone/>
                      </a:pPr>
                      <a:r>
                        <a:rPr lang="en-US" sz="1000" b="0" baseline="0" dirty="0">
                          <a:solidFill>
                            <a:srgbClr val="000000"/>
                          </a:solidFill>
                          <a:latin typeface="DM Sans"/>
                        </a:rPr>
                        <a:t>Join the team for some breakfast grub and a hot cup of tea or coffee</a:t>
                      </a:r>
                    </a:p>
                    <a:p>
                      <a:pPr algn="ctr">
                        <a:lnSpc>
                          <a:spcPts val="1515"/>
                        </a:lnSpc>
                      </a:pPr>
                      <a:r>
                        <a:rPr lang="en-US" sz="900" b="0" dirty="0">
                          <a:solidFill>
                            <a:srgbClr val="000000"/>
                          </a:solidFill>
                          <a:latin typeface="DM Sans"/>
                        </a:rPr>
                        <a:t>10am - 11am</a:t>
                      </a: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lvl="0" algn="ctr">
                        <a:lnSpc>
                          <a:spcPts val="1470"/>
                        </a:lnSpc>
                        <a:buNone/>
                      </a:pPr>
                      <a:r>
                        <a:rPr lang="en-US" sz="1100" b="1" i="0" u="none" strike="noStrike" noProof="0">
                          <a:solidFill>
                            <a:srgbClr val="000000"/>
                          </a:solidFill>
                          <a:latin typeface="DM Sans"/>
                        </a:rPr>
                        <a:t>Hub Inductions </a:t>
                      </a:r>
                      <a:endParaRPr lang="en-US" sz="1100" b="0" i="0" u="none" strike="noStrike" noProof="0">
                        <a:solidFill>
                          <a:srgbClr val="000000"/>
                        </a:solidFill>
                        <a:latin typeface="DM Sans"/>
                      </a:endParaRPr>
                    </a:p>
                    <a:p>
                      <a:pPr lvl="0" algn="ctr">
                        <a:lnSpc>
                          <a:spcPts val="1470"/>
                        </a:lnSpc>
                        <a:buNone/>
                      </a:pPr>
                      <a:r>
                        <a:rPr lang="en-US" sz="1100" b="0" i="0" u="none" strike="noStrike" noProof="0" dirty="0">
                          <a:solidFill>
                            <a:srgbClr val="000000"/>
                          </a:solidFill>
                          <a:latin typeface="DM Sans"/>
                        </a:rPr>
                        <a:t>Meet the team, come and see what the Hub has to offer and enroll!</a:t>
                      </a:r>
                    </a:p>
                    <a:p>
                      <a:pPr lvl="0" algn="ctr">
                        <a:lnSpc>
                          <a:spcPts val="1470"/>
                        </a:lnSpc>
                        <a:buNone/>
                      </a:pPr>
                      <a:r>
                        <a:rPr lang="en-US" sz="1100" b="0" i="0" u="none" strike="noStrike" noProof="0" dirty="0">
                          <a:solidFill>
                            <a:srgbClr val="000000"/>
                          </a:solidFill>
                          <a:latin typeface="DM Sans"/>
                        </a:rPr>
                        <a:t>No appointment </a:t>
                      </a:r>
                      <a:r>
                        <a:rPr lang="en-US" sz="1100" b="0" i="0" u="none" strike="noStrike" noProof="0">
                          <a:solidFill>
                            <a:srgbClr val="000000"/>
                          </a:solidFill>
                          <a:latin typeface="DM Sans"/>
                        </a:rPr>
                        <a:t>needed</a:t>
                      </a:r>
                    </a:p>
                    <a:p>
                      <a:pPr lvl="0" algn="ctr">
                        <a:lnSpc>
                          <a:spcPts val="1470"/>
                        </a:lnSpc>
                        <a:buNone/>
                      </a:pPr>
                      <a:r>
                        <a:rPr lang="en-US" sz="1100" b="1" i="0" u="none" strike="noStrike" noProof="0">
                          <a:solidFill>
                            <a:srgbClr val="000000"/>
                          </a:solidFill>
                          <a:latin typeface="DM Sans"/>
                        </a:rPr>
                        <a:t>CV</a:t>
                      </a:r>
                      <a:r>
                        <a:rPr lang="en-US" sz="1100" b="1" i="0" u="none" strike="noStrike" noProof="0" dirty="0">
                          <a:solidFill>
                            <a:srgbClr val="000000"/>
                          </a:solidFill>
                          <a:latin typeface="DM Sans"/>
                        </a:rPr>
                        <a:t> Workshop</a:t>
                      </a:r>
                      <a:endParaRPr lang="en-US" sz="1100" b="0" i="0" u="none" strike="noStrike" noProof="0" dirty="0">
                        <a:solidFill>
                          <a:srgbClr val="000000"/>
                        </a:solidFill>
                        <a:latin typeface="DM Sans"/>
                      </a:endParaRPr>
                    </a:p>
                    <a:p>
                      <a:pPr lvl="0" algn="ctr">
                        <a:lnSpc>
                          <a:spcPts val="1515"/>
                        </a:lnSpc>
                        <a:buNone/>
                      </a:pPr>
                      <a:endParaRPr lang="en-US" sz="900" b="0" i="0" u="none" strike="noStrike" noProof="0" dirty="0">
                        <a:solidFill>
                          <a:srgbClr val="000000"/>
                        </a:solidFill>
                        <a:latin typeface="DM Sans"/>
                      </a:endParaRPr>
                    </a:p>
                    <a:p>
                      <a:pPr lvl="0" algn="ctr">
                        <a:lnSpc>
                          <a:spcPts val="1515"/>
                        </a:lnSpc>
                        <a:buNone/>
                      </a:pPr>
                      <a:endParaRPr lang="en-US" sz="900" b="0" i="0" u="none" strike="noStrike" noProof="0" dirty="0">
                        <a:solidFill>
                          <a:srgbClr val="000000"/>
                        </a:solidFill>
                        <a:latin typeface="DM Sans"/>
                      </a:endParaRPr>
                    </a:p>
                    <a:p>
                      <a:pPr lvl="0" algn="ctr">
                        <a:lnSpc>
                          <a:spcPts val="1515"/>
                        </a:lnSpc>
                        <a:buNone/>
                      </a:pPr>
                      <a:r>
                        <a:rPr lang="en-US" sz="900" b="0" i="0" u="none" strike="noStrike" noProof="0">
                          <a:solidFill>
                            <a:srgbClr val="000000"/>
                          </a:solidFill>
                          <a:latin typeface="DM Sans"/>
                        </a:rPr>
                        <a:t>Build or improve your CV to take the next step towards employment!</a:t>
                      </a:r>
                    </a:p>
                    <a:p>
                      <a:pPr lvl="0" algn="ctr">
                        <a:lnSpc>
                          <a:spcPts val="1515"/>
                        </a:lnSpc>
                        <a:buNone/>
                      </a:pPr>
                      <a:r>
                        <a:rPr lang="en-US" sz="900" b="0" i="0" u="none" strike="noStrike" noProof="0">
                          <a:solidFill>
                            <a:srgbClr val="000000"/>
                          </a:solidFill>
                          <a:latin typeface="DM Sans"/>
                        </a:rPr>
                        <a:t>11am to 12noon</a:t>
                      </a:r>
                      <a:endParaRPr lang="en-US"/>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solidFill>
                      <a:srgbClr val="FFFFFF"/>
                    </a:solidFill>
                  </a:tcPr>
                </a:tc>
                <a:extLst>
                  <a:ext uri="{0D108BD9-81ED-4DB2-BD59-A6C34878D82A}">
                    <a16:rowId xmlns:a16="http://schemas.microsoft.com/office/drawing/2014/main" val="10001"/>
                  </a:ext>
                </a:extLst>
              </a:tr>
              <a:tr h="2298816">
                <a:tc>
                  <a:txBody>
                    <a:bodyPr/>
                    <a:lstStyle/>
                    <a:p>
                      <a:pPr algn="ctr">
                        <a:lnSpc>
                          <a:spcPts val="1470"/>
                        </a:lnSpc>
                        <a:defRPr/>
                      </a:pPr>
                      <a:r>
                        <a:rPr lang="en-US" sz="1050" b="1" baseline="0" dirty="0">
                          <a:solidFill>
                            <a:srgbClr val="000000"/>
                          </a:solidFill>
                          <a:latin typeface="DM Sans"/>
                        </a:rPr>
                        <a:t>Hub Inductions </a:t>
                      </a:r>
                    </a:p>
                    <a:p>
                      <a:pPr algn="ctr">
                        <a:lnSpc>
                          <a:spcPts val="1470"/>
                        </a:lnSpc>
                        <a:defRPr/>
                      </a:pPr>
                      <a:r>
                        <a:rPr lang="en-US" sz="1050" b="0" baseline="0" dirty="0">
                          <a:solidFill>
                            <a:srgbClr val="000000"/>
                          </a:solidFill>
                          <a:latin typeface="DM Sans"/>
                        </a:rPr>
                        <a:t>Meet the team, come and see what the Hub has to offer and enroll!</a:t>
                      </a:r>
                    </a:p>
                    <a:p>
                      <a:pPr algn="ctr">
                        <a:lnSpc>
                          <a:spcPts val="1470"/>
                        </a:lnSpc>
                        <a:defRPr/>
                      </a:pPr>
                      <a:endParaRPr lang="en-US" sz="1050" b="0" baseline="0" dirty="0">
                        <a:solidFill>
                          <a:srgbClr val="000000"/>
                        </a:solidFill>
                        <a:latin typeface="DM Sans"/>
                      </a:endParaRPr>
                    </a:p>
                    <a:p>
                      <a:pPr algn="ctr">
                        <a:lnSpc>
                          <a:spcPts val="1470"/>
                        </a:lnSpc>
                        <a:defRPr/>
                      </a:pPr>
                      <a:r>
                        <a:rPr lang="en-US" sz="1050" b="0" baseline="0" dirty="0">
                          <a:solidFill>
                            <a:srgbClr val="000000"/>
                          </a:solidFill>
                          <a:latin typeface="DM Sans"/>
                        </a:rPr>
                        <a:t>No appointment needed</a:t>
                      </a:r>
                    </a:p>
                    <a:p>
                      <a:pPr algn="ctr">
                        <a:lnSpc>
                          <a:spcPts val="1470"/>
                        </a:lnSpc>
                        <a:defRPr/>
                      </a:pPr>
                      <a:endParaRPr lang="en-US" sz="1050" b="0" baseline="0" dirty="0">
                        <a:solidFill>
                          <a:srgbClr val="000000"/>
                        </a:solidFill>
                        <a:latin typeface="DM Sans"/>
                      </a:endParaRPr>
                    </a:p>
                    <a:p>
                      <a:pPr algn="ctr">
                        <a:lnSpc>
                          <a:spcPts val="1470"/>
                        </a:lnSpc>
                        <a:defRPr/>
                      </a:pPr>
                      <a:r>
                        <a:rPr lang="en-US" sz="1050" b="1" baseline="0" dirty="0">
                          <a:solidFill>
                            <a:srgbClr val="000000"/>
                          </a:solidFill>
                          <a:latin typeface="DM Sans"/>
                        </a:rPr>
                        <a:t>1pm -4pm </a:t>
                      </a:r>
                    </a:p>
                    <a:p>
                      <a:pPr algn="ctr">
                        <a:lnSpc>
                          <a:spcPts val="1515"/>
                        </a:lnSpc>
                      </a:pPr>
                      <a:endParaRPr lang="en-US" sz="900" b="0" dirty="0">
                        <a:solidFill>
                          <a:srgbClr val="000000"/>
                        </a:solidFill>
                        <a:latin typeface="DM San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470"/>
                        </a:lnSpc>
                        <a:defRPr/>
                      </a:pPr>
                      <a:r>
                        <a:rPr lang="en-US" sz="1100" b="1" dirty="0">
                          <a:solidFill>
                            <a:srgbClr val="000000"/>
                          </a:solidFill>
                          <a:latin typeface="DM Sans"/>
                        </a:rPr>
                        <a:t>Women's Only</a:t>
                      </a:r>
                    </a:p>
                    <a:p>
                      <a:pPr algn="ctr">
                        <a:lnSpc>
                          <a:spcPts val="1470"/>
                        </a:lnSpc>
                        <a:defRPr/>
                      </a:pPr>
                      <a:endParaRPr lang="en-US" sz="1100" b="0" dirty="0">
                        <a:solidFill>
                          <a:srgbClr val="000000"/>
                        </a:solidFill>
                        <a:latin typeface="DM Sans"/>
                      </a:endParaRPr>
                    </a:p>
                    <a:p>
                      <a:pPr algn="ctr">
                        <a:lnSpc>
                          <a:spcPts val="1470"/>
                        </a:lnSpc>
                        <a:defRPr/>
                      </a:pPr>
                      <a:r>
                        <a:rPr lang="en-US" sz="1100" b="0" dirty="0">
                          <a:solidFill>
                            <a:srgbClr val="000000"/>
                          </a:solidFill>
                          <a:latin typeface="DM Sans"/>
                        </a:rPr>
                        <a:t>Enrolments </a:t>
                      </a:r>
                    </a:p>
                    <a:p>
                      <a:pPr algn="ctr">
                        <a:lnSpc>
                          <a:spcPts val="1470"/>
                        </a:lnSpc>
                        <a:defRPr/>
                      </a:pPr>
                      <a:r>
                        <a:rPr lang="en-US" sz="1100" b="0" dirty="0">
                          <a:solidFill>
                            <a:srgbClr val="000000"/>
                          </a:solidFill>
                          <a:latin typeface="DM Sans"/>
                        </a:rPr>
                        <a:t>1-2:30pm</a:t>
                      </a:r>
                    </a:p>
                    <a:p>
                      <a:pPr algn="ctr">
                        <a:lnSpc>
                          <a:spcPts val="1470"/>
                        </a:lnSpc>
                        <a:defRPr/>
                      </a:pPr>
                      <a:endParaRPr lang="en-US" sz="1100" b="0" dirty="0">
                        <a:solidFill>
                          <a:srgbClr val="000000"/>
                        </a:solidFill>
                        <a:latin typeface="DM Sans"/>
                      </a:endParaRPr>
                    </a:p>
                    <a:p>
                      <a:pPr algn="ctr">
                        <a:lnSpc>
                          <a:spcPts val="1470"/>
                        </a:lnSpc>
                        <a:defRPr/>
                      </a:pPr>
                      <a:r>
                        <a:rPr lang="en-US" sz="1100" b="0" dirty="0">
                          <a:solidFill>
                            <a:srgbClr val="000000"/>
                          </a:solidFill>
                          <a:latin typeface="DM Sans"/>
                        </a:rPr>
                        <a:t>CV Support Session </a:t>
                      </a:r>
                    </a:p>
                    <a:p>
                      <a:pPr algn="ctr">
                        <a:lnSpc>
                          <a:spcPts val="1470"/>
                        </a:lnSpc>
                        <a:defRPr/>
                      </a:pPr>
                      <a:r>
                        <a:rPr lang="en-US" sz="1100" b="0" dirty="0">
                          <a:solidFill>
                            <a:srgbClr val="000000"/>
                          </a:solidFill>
                          <a:latin typeface="DM Sans"/>
                        </a:rPr>
                        <a:t>2:30 – 4pm</a:t>
                      </a:r>
                    </a:p>
                    <a:p>
                      <a:pPr algn="ctr">
                        <a:lnSpc>
                          <a:spcPts val="1470"/>
                        </a:lnSpc>
                        <a:defRPr/>
                      </a:pPr>
                      <a:r>
                        <a:rPr lang="en-US" sz="1100" b="0" dirty="0">
                          <a:solidFill>
                            <a:srgbClr val="000000"/>
                          </a:solidFill>
                          <a:latin typeface="DM Sans"/>
                        </a:rPr>
                        <a:t>Tailor your CV to get you in to work!</a:t>
                      </a:r>
                    </a:p>
                    <a:p>
                      <a:pPr algn="ctr">
                        <a:lnSpc>
                          <a:spcPts val="1515"/>
                        </a:lnSpc>
                        <a:defRPr/>
                      </a:pPr>
                      <a:endParaRPr lang="en-GB" sz="900" b="0" dirty="0">
                        <a:solidFill>
                          <a:srgbClr val="000000"/>
                        </a:solidFill>
                        <a:latin typeface="DM Sans" pitchFamily="2" charset="0"/>
                      </a:endParaRPr>
                    </a:p>
                    <a:p>
                      <a:pPr algn="ctr">
                        <a:lnSpc>
                          <a:spcPts val="1515"/>
                        </a:lnSpc>
                        <a:defRPr/>
                      </a:pPr>
                      <a:endParaRPr lang="en-GB" sz="900" b="0" dirty="0">
                        <a:solidFill>
                          <a:srgbClr val="000000"/>
                        </a:solidFill>
                        <a:latin typeface="DM Sans" pitchFamily="2" charset="0"/>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99FF"/>
                    </a:solidFill>
                  </a:tcPr>
                </a:tc>
                <a:tc>
                  <a:txBody>
                    <a:bodyPr/>
                    <a:lstStyle/>
                    <a:p>
                      <a:pPr lvl="0" algn="ctr">
                        <a:buNone/>
                      </a:pPr>
                      <a:r>
                        <a:rPr lang="en-US" sz="900" b="1" i="0" u="none" strike="noStrike" kern="1200" noProof="0" dirty="0">
                          <a:solidFill>
                            <a:srgbClr val="000000"/>
                          </a:solidFill>
                          <a:effectLst/>
                        </a:rPr>
                        <a:t>evolve young </a:t>
                      </a:r>
                      <a:r>
                        <a:rPr lang="en-US" sz="900" b="1" i="0" u="none" strike="noStrike" kern="1200" noProof="0">
                          <a:solidFill>
                            <a:srgbClr val="000000"/>
                          </a:solidFill>
                          <a:effectLst/>
                        </a:rPr>
                        <a:t>person's</a:t>
                      </a:r>
                      <a:r>
                        <a:rPr lang="en-US" sz="900" b="1" i="0" u="none" strike="noStrike" kern="1200" noProof="0" dirty="0">
                          <a:solidFill>
                            <a:srgbClr val="000000"/>
                          </a:solidFill>
                          <a:effectLst/>
                        </a:rPr>
                        <a:t> employment</a:t>
                      </a:r>
                      <a:endParaRPr lang="en-US" b="1" dirty="0"/>
                    </a:p>
                    <a:p>
                      <a:pPr lvl="0" algn="ctr">
                        <a:buNone/>
                      </a:pPr>
                      <a:r>
                        <a:rPr lang="en-US" sz="900" b="1" i="0" u="none" strike="noStrike" kern="1200" noProof="0">
                          <a:solidFill>
                            <a:srgbClr val="000000"/>
                          </a:solidFill>
                          <a:effectLst/>
                          <a:latin typeface="DM Sans"/>
                          <a:ea typeface="+mn-ea"/>
                          <a:cs typeface="+mn-cs"/>
                        </a:rPr>
                        <a:t>1pm – 2pm </a:t>
                      </a:r>
                      <a:endParaRPr lang="en-US" sz="900" b="1" i="0" u="none" strike="noStrike" kern="1200" noProof="0" dirty="0">
                        <a:solidFill>
                          <a:srgbClr val="000000"/>
                        </a:solidFill>
                        <a:effectLst/>
                        <a:latin typeface="DM Sans"/>
                        <a:ea typeface="+mn-ea"/>
                        <a:cs typeface="+mn-cs"/>
                      </a:endParaRPr>
                    </a:p>
                    <a:p>
                      <a:pPr lvl="0" algn="ctr">
                        <a:buNone/>
                      </a:pPr>
                      <a:r>
                        <a:rPr lang="en-US" sz="900" b="0" i="0" u="none" strike="noStrike" kern="1200" noProof="0" dirty="0">
                          <a:solidFill>
                            <a:srgbClr val="000000"/>
                          </a:solidFill>
                          <a:effectLst/>
                          <a:latin typeface="DM Sans"/>
                          <a:ea typeface="+mn-ea"/>
                          <a:cs typeface="+mn-cs"/>
                        </a:rPr>
                        <a:t>Introduction to Digital College, complete enrolment</a:t>
                      </a:r>
                      <a:r>
                        <a:rPr lang="en-US" sz="900" b="0" i="0" u="none" strike="noStrike" kern="1200" noProof="0">
                          <a:solidFill>
                            <a:srgbClr val="000000"/>
                          </a:solidFill>
                          <a:effectLst/>
                          <a:latin typeface="DM Sans"/>
                          <a:ea typeface="+mn-ea"/>
                          <a:cs typeface="+mn-cs"/>
                        </a:rPr>
                        <a:t> and discover the different courses available!</a:t>
                      </a:r>
                    </a:p>
                    <a:p>
                      <a:pPr lvl="0" algn="ctr">
                        <a:buNone/>
                      </a:pPr>
                      <a:endParaRPr lang="en-US" sz="900" b="1" i="0" u="none" strike="noStrike" kern="1200" noProof="0" dirty="0">
                        <a:solidFill>
                          <a:srgbClr val="000000"/>
                        </a:solidFill>
                        <a:effectLst/>
                        <a:latin typeface="DM Sans"/>
                        <a:ea typeface="+mn-ea"/>
                        <a:cs typeface="+mn-cs"/>
                      </a:endParaRPr>
                    </a:p>
                    <a:p>
                      <a:pPr algn="ctr"/>
                      <a:endParaRPr lang="en-GB" sz="900" b="0" kern="1200" dirty="0">
                        <a:solidFill>
                          <a:schemeClr val="tx1"/>
                        </a:solidFill>
                        <a:effectLst/>
                        <a:latin typeface="DM Sans" pitchFamily="2" charset="0"/>
                        <a:ea typeface="+mn-ea"/>
                        <a:cs typeface="+mn-cs"/>
                      </a:endParaRPr>
                    </a:p>
                    <a:p>
                      <a:pPr algn="ctr"/>
                      <a:endParaRPr lang="en-GB" sz="900" b="0" kern="1200" dirty="0">
                        <a:solidFill>
                          <a:schemeClr val="tx1"/>
                        </a:solidFill>
                        <a:effectLst/>
                        <a:latin typeface="DM Sans" pitchFamily="2" charset="0"/>
                        <a:ea typeface="+mn-ea"/>
                        <a:cs typeface="+mn-cs"/>
                      </a:endParaRPr>
                    </a:p>
                    <a:p>
                      <a:pPr algn="ctr"/>
                      <a:endParaRPr lang="en-GB" sz="900" b="0" kern="1200" dirty="0">
                        <a:solidFill>
                          <a:schemeClr val="tx1"/>
                        </a:solidFill>
                        <a:effectLst/>
                        <a:latin typeface="DM Sans" pitchFamily="2" charset="0"/>
                        <a:ea typeface="+mn-ea"/>
                        <a:cs typeface="+mn-cs"/>
                      </a:endParaRPr>
                    </a:p>
                    <a:p>
                      <a:pPr algn="ctr"/>
                      <a:endParaRPr lang="en-GB" sz="900" b="0" kern="1200" dirty="0">
                        <a:solidFill>
                          <a:schemeClr val="tx1"/>
                        </a:solidFill>
                        <a:effectLst/>
                        <a:latin typeface="DM Sans" pitchFamily="2" charset="0"/>
                        <a:ea typeface="+mn-ea"/>
                        <a:cs typeface="+mn-cs"/>
                      </a:endParaRPr>
                    </a:p>
                    <a:p>
                      <a:pPr algn="ctr"/>
                      <a:r>
                        <a:rPr lang="en-GB" sz="1100" b="1" kern="1200">
                          <a:solidFill>
                            <a:schemeClr val="tx1"/>
                          </a:solidFill>
                          <a:effectLst/>
                          <a:latin typeface="DM Sans"/>
                          <a:ea typeface="+mn-ea"/>
                          <a:cs typeface="+mn-cs"/>
                        </a:rPr>
                        <a:t>TIPP Session</a:t>
                      </a:r>
                      <a:endParaRPr lang="en-GB"/>
                    </a:p>
                    <a:p>
                      <a:pPr lvl="0" algn="ctr">
                        <a:buNone/>
                      </a:pPr>
                      <a:r>
                        <a:rPr lang="en-GB" sz="1000" b="0" kern="1200">
                          <a:solidFill>
                            <a:schemeClr val="tx1"/>
                          </a:solidFill>
                          <a:effectLst/>
                          <a:latin typeface="DM Sans"/>
                          <a:ea typeface="+mn-ea"/>
                          <a:cs typeface="+mn-cs"/>
                        </a:rPr>
                        <a:t>1-3pm</a:t>
                      </a:r>
                      <a:endParaRPr lang="en-GB"/>
                    </a:p>
                    <a:p>
                      <a:pPr algn="ctr"/>
                      <a:r>
                        <a:rPr lang="en-GB" sz="1000" b="0" kern="1200" dirty="0">
                          <a:solidFill>
                            <a:schemeClr val="tx1"/>
                          </a:solidFill>
                          <a:effectLst/>
                          <a:latin typeface="DM Sans" pitchFamily="2" charset="0"/>
                          <a:ea typeface="+mn-ea"/>
                          <a:cs typeface="+mn-cs"/>
                        </a:rPr>
                        <a:t>Art and Sculpture session with Archie</a:t>
                      </a: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470"/>
                        </a:lnSpc>
                        <a:defRPr/>
                      </a:pPr>
                      <a:r>
                        <a:rPr lang="en-US" sz="1100" b="1" dirty="0">
                          <a:solidFill>
                            <a:srgbClr val="000000"/>
                          </a:solidFill>
                          <a:latin typeface="DM Sans"/>
                        </a:rPr>
                        <a:t>Women's Only</a:t>
                      </a:r>
                    </a:p>
                    <a:p>
                      <a:pPr algn="ctr">
                        <a:lnSpc>
                          <a:spcPts val="1470"/>
                        </a:lnSpc>
                        <a:defRPr/>
                      </a:pPr>
                      <a:endParaRPr lang="en-US" sz="900" b="0" dirty="0">
                        <a:solidFill>
                          <a:srgbClr val="000000"/>
                        </a:solidFill>
                        <a:latin typeface="DM Sans"/>
                      </a:endParaRPr>
                    </a:p>
                    <a:p>
                      <a:pPr algn="ctr">
                        <a:lnSpc>
                          <a:spcPts val="1470"/>
                        </a:lnSpc>
                        <a:defRPr/>
                      </a:pPr>
                      <a:r>
                        <a:rPr lang="en-US" sz="1100" b="0" dirty="0">
                          <a:solidFill>
                            <a:srgbClr val="000000"/>
                          </a:solidFill>
                          <a:latin typeface="DM Sans"/>
                        </a:rPr>
                        <a:t>Enrolments </a:t>
                      </a:r>
                    </a:p>
                    <a:p>
                      <a:pPr algn="ctr">
                        <a:lnSpc>
                          <a:spcPts val="1470"/>
                        </a:lnSpc>
                        <a:defRPr/>
                      </a:pPr>
                      <a:r>
                        <a:rPr lang="en-US" sz="1100" b="0" dirty="0">
                          <a:solidFill>
                            <a:srgbClr val="000000"/>
                          </a:solidFill>
                          <a:latin typeface="DM Sans"/>
                        </a:rPr>
                        <a:t>1-2:30pm</a:t>
                      </a:r>
                    </a:p>
                    <a:p>
                      <a:pPr algn="ctr">
                        <a:lnSpc>
                          <a:spcPts val="1470"/>
                        </a:lnSpc>
                        <a:defRPr/>
                      </a:pPr>
                      <a:endParaRPr lang="en-US" sz="1100" b="0" dirty="0">
                        <a:solidFill>
                          <a:srgbClr val="000000"/>
                        </a:solidFill>
                        <a:latin typeface="DM Sans"/>
                      </a:endParaRPr>
                    </a:p>
                    <a:p>
                      <a:pPr algn="ctr">
                        <a:lnSpc>
                          <a:spcPts val="1470"/>
                        </a:lnSpc>
                        <a:defRPr/>
                      </a:pPr>
                      <a:r>
                        <a:rPr lang="en-US" sz="1100" b="0" dirty="0">
                          <a:solidFill>
                            <a:srgbClr val="000000"/>
                          </a:solidFill>
                          <a:latin typeface="DM Sans"/>
                        </a:rPr>
                        <a:t>Housing Support and Advice</a:t>
                      </a:r>
                    </a:p>
                    <a:p>
                      <a:pPr algn="ctr">
                        <a:lnSpc>
                          <a:spcPts val="1470"/>
                        </a:lnSpc>
                        <a:defRPr/>
                      </a:pPr>
                      <a:endParaRPr lang="en-US" sz="1100" b="0" dirty="0">
                        <a:solidFill>
                          <a:srgbClr val="000000"/>
                        </a:solidFill>
                        <a:latin typeface="DM Sans"/>
                      </a:endParaRPr>
                    </a:p>
                    <a:p>
                      <a:pPr algn="ctr">
                        <a:lnSpc>
                          <a:spcPts val="1470"/>
                        </a:lnSpc>
                        <a:defRPr/>
                      </a:pPr>
                      <a:r>
                        <a:rPr lang="en-US" sz="1100" b="0" dirty="0">
                          <a:solidFill>
                            <a:srgbClr val="000000"/>
                          </a:solidFill>
                          <a:latin typeface="DM Sans"/>
                        </a:rPr>
                        <a:t>2:30 – 4pm</a:t>
                      </a:r>
                    </a:p>
                    <a:p>
                      <a:pPr algn="ctr">
                        <a:lnSpc>
                          <a:spcPts val="1470"/>
                        </a:lnSpc>
                        <a:defRPr/>
                      </a:pPr>
                      <a:endParaRPr lang="en-US" sz="900" b="0" dirty="0">
                        <a:solidFill>
                          <a:srgbClr val="000000"/>
                        </a:solidFill>
                        <a:latin typeface="DM San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99FF"/>
                    </a:solidFill>
                  </a:tcPr>
                </a:tc>
                <a:tc>
                  <a:txBody>
                    <a:bodyPr/>
                    <a:lstStyle/>
                    <a:p>
                      <a:pPr algn="ctr">
                        <a:lnSpc>
                          <a:spcPts val="1515"/>
                        </a:lnSpc>
                      </a:pPr>
                      <a:r>
                        <a:rPr lang="en-GB" sz="1100" b="1" dirty="0">
                          <a:solidFill>
                            <a:srgbClr val="000000"/>
                          </a:solidFill>
                          <a:latin typeface="DM Sans"/>
                        </a:rPr>
                        <a:t>"Bored Games"</a:t>
                      </a:r>
                    </a:p>
                    <a:p>
                      <a:pPr lvl="0" algn="ctr">
                        <a:lnSpc>
                          <a:spcPts val="1515"/>
                        </a:lnSpc>
                        <a:buNone/>
                      </a:pPr>
                      <a:r>
                        <a:rPr lang="en-GB" sz="1100" b="1" dirty="0">
                          <a:solidFill>
                            <a:srgbClr val="000000"/>
                          </a:solidFill>
                          <a:latin typeface="DM Sans"/>
                        </a:rPr>
                        <a:t>Chess Master </a:t>
                      </a:r>
                    </a:p>
                    <a:p>
                      <a:pPr lvl="0" algn="ctr">
                        <a:lnSpc>
                          <a:spcPts val="1515"/>
                        </a:lnSpc>
                        <a:buNone/>
                      </a:pPr>
                      <a:r>
                        <a:rPr lang="en-GB" sz="1100" b="1" dirty="0">
                          <a:solidFill>
                            <a:srgbClr val="000000"/>
                          </a:solidFill>
                          <a:latin typeface="DM Sans"/>
                        </a:rPr>
                        <a:t>1pm – 2pm</a:t>
                      </a:r>
                    </a:p>
                    <a:p>
                      <a:pPr lvl="0" algn="ctr">
                        <a:lnSpc>
                          <a:spcPts val="1515"/>
                        </a:lnSpc>
                        <a:buNone/>
                      </a:pPr>
                      <a:endParaRPr lang="en-GB" sz="1100" b="1" dirty="0">
                        <a:solidFill>
                          <a:srgbClr val="000000"/>
                        </a:solidFill>
                        <a:latin typeface="DM Sans"/>
                      </a:endParaRPr>
                    </a:p>
                    <a:p>
                      <a:pPr lvl="0" algn="ctr">
                        <a:lnSpc>
                          <a:spcPts val="1515"/>
                        </a:lnSpc>
                        <a:buNone/>
                      </a:pPr>
                      <a:r>
                        <a:rPr lang="en-GB" sz="1100" b="1" dirty="0">
                          <a:solidFill>
                            <a:srgbClr val="000000"/>
                          </a:solidFill>
                          <a:latin typeface="DM Sans"/>
                        </a:rPr>
                        <a:t>“Hub” Quiz and Social</a:t>
                      </a:r>
                      <a:endParaRPr lang="en-GB" dirty="0"/>
                    </a:p>
                    <a:p>
                      <a:pPr algn="ctr">
                        <a:lnSpc>
                          <a:spcPts val="1515"/>
                        </a:lnSpc>
                      </a:pPr>
                      <a:r>
                        <a:rPr lang="en-GB" sz="1100" b="0" dirty="0">
                          <a:solidFill>
                            <a:srgbClr val="000000"/>
                          </a:solidFill>
                          <a:latin typeface="DM Sans"/>
                        </a:rPr>
                        <a:t>Take on the staff in our “Hub” Quiz</a:t>
                      </a:r>
                    </a:p>
                    <a:p>
                      <a:pPr lvl="0" algn="ctr">
                        <a:lnSpc>
                          <a:spcPts val="1515"/>
                        </a:lnSpc>
                        <a:buNone/>
                      </a:pPr>
                      <a:r>
                        <a:rPr lang="en-GB" sz="1100" b="1" dirty="0">
                          <a:solidFill>
                            <a:srgbClr val="000000"/>
                          </a:solidFill>
                          <a:latin typeface="DM Sans"/>
                        </a:rPr>
                        <a:t>Quiz Busters</a:t>
                      </a:r>
                    </a:p>
                    <a:p>
                      <a:pPr lvl="0" algn="ctr">
                        <a:lnSpc>
                          <a:spcPts val="1515"/>
                        </a:lnSpc>
                        <a:buNone/>
                      </a:pPr>
                      <a:r>
                        <a:rPr lang="en-GB" sz="1100" b="0" dirty="0">
                          <a:solidFill>
                            <a:srgbClr val="000000"/>
                          </a:solidFill>
                          <a:latin typeface="DM Sans"/>
                        </a:rPr>
                        <a:t>2pm - 3pm</a:t>
                      </a:r>
                    </a:p>
                    <a:p>
                      <a:pPr algn="ctr">
                        <a:lnSpc>
                          <a:spcPts val="1515"/>
                        </a:lnSpc>
                      </a:pPr>
                      <a:endParaRPr lang="en-GB" sz="900" b="0" dirty="0">
                        <a:solidFill>
                          <a:srgbClr val="000000"/>
                        </a:solidFill>
                        <a:latin typeface="DM Sans"/>
                      </a:endParaRPr>
                    </a:p>
                    <a:p>
                      <a:pPr algn="ctr">
                        <a:lnSpc>
                          <a:spcPts val="1515"/>
                        </a:lnSpc>
                      </a:pPr>
                      <a:endParaRPr lang="en-GB" sz="900" b="0" dirty="0">
                        <a:solidFill>
                          <a:srgbClr val="000000"/>
                        </a:solidFill>
                        <a:latin typeface="DM San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solidFill>
                      <a:srgbClr val="FFFFFF"/>
                    </a:solidFill>
                  </a:tcPr>
                </a:tc>
                <a:extLst>
                  <a:ext uri="{0D108BD9-81ED-4DB2-BD59-A6C34878D82A}">
                    <a16:rowId xmlns:a16="http://schemas.microsoft.com/office/drawing/2014/main" val="10004"/>
                  </a:ext>
                </a:extLst>
              </a:tr>
              <a:tr h="769376">
                <a:tc>
                  <a:txBody>
                    <a:bodyPr/>
                    <a:lstStyle/>
                    <a:p>
                      <a:pPr algn="ctr">
                        <a:lnSpc>
                          <a:spcPts val="1470"/>
                        </a:lnSpc>
                        <a:defRPr/>
                      </a:pPr>
                      <a:r>
                        <a:rPr lang="en-US" sz="900" b="0">
                          <a:solidFill>
                            <a:srgbClr val="000000"/>
                          </a:solidFill>
                          <a:latin typeface="DM Sans"/>
                        </a:rPr>
                        <a:t>Hub open  3pm – 4:30pm for </a:t>
                      </a:r>
                      <a:r>
                        <a:rPr lang="en-US" sz="900" b="0" dirty="0">
                          <a:solidFill>
                            <a:srgbClr val="000000"/>
                          </a:solidFill>
                          <a:latin typeface="DM Sans"/>
                        </a:rPr>
                        <a:t>drop in support</a:t>
                      </a: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470"/>
                        </a:lnSpc>
                        <a:defRPr/>
                      </a:pPr>
                      <a:r>
                        <a:rPr lang="en-US" sz="900" b="0">
                          <a:solidFill>
                            <a:srgbClr val="000000"/>
                          </a:solidFill>
                          <a:latin typeface="DM Sans"/>
                        </a:rPr>
                        <a:t>Hub open  3pm – 4:30pm for </a:t>
                      </a:r>
                      <a:r>
                        <a:rPr lang="en-US" sz="900" b="0" dirty="0">
                          <a:solidFill>
                            <a:srgbClr val="000000"/>
                          </a:solidFill>
                          <a:latin typeface="DM Sans"/>
                        </a:rPr>
                        <a:t>drop in support</a:t>
                      </a: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470"/>
                        </a:lnSpc>
                        <a:defRPr/>
                      </a:pPr>
                      <a:r>
                        <a:rPr lang="en-US" sz="900" b="0">
                          <a:solidFill>
                            <a:srgbClr val="000000"/>
                          </a:solidFill>
                          <a:latin typeface="DM Sans"/>
                        </a:rPr>
                        <a:t>Hub open  3pm – 4:30pm for </a:t>
                      </a:r>
                      <a:r>
                        <a:rPr lang="en-US" sz="900" b="0" dirty="0">
                          <a:solidFill>
                            <a:srgbClr val="000000"/>
                          </a:solidFill>
                          <a:latin typeface="DM Sans"/>
                        </a:rPr>
                        <a:t>drop in support</a:t>
                      </a:r>
                    </a:p>
                    <a:p>
                      <a:pPr algn="ctr"/>
                      <a:endParaRPr lang="en-GB" sz="900" b="0" kern="1200" dirty="0">
                        <a:solidFill>
                          <a:schemeClr val="tx1"/>
                        </a:solidFill>
                        <a:effectLst/>
                        <a:latin typeface="DM Sans" pitchFamily="2" charset="0"/>
                        <a:ea typeface="+mn-ea"/>
                        <a:cs typeface="+mn-c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470"/>
                        </a:lnSpc>
                        <a:defRPr/>
                      </a:pPr>
                      <a:r>
                        <a:rPr lang="en-US" sz="900" b="0">
                          <a:solidFill>
                            <a:srgbClr val="000000"/>
                          </a:solidFill>
                          <a:latin typeface="DM Sans"/>
                        </a:rPr>
                        <a:t>Hub open  3pm – 4:30pm for </a:t>
                      </a:r>
                      <a:r>
                        <a:rPr lang="en-US" sz="900" b="0" dirty="0">
                          <a:solidFill>
                            <a:srgbClr val="000000"/>
                          </a:solidFill>
                          <a:latin typeface="DM Sans"/>
                        </a:rPr>
                        <a:t>drop in support</a:t>
                      </a:r>
                    </a:p>
                    <a:p>
                      <a:pPr algn="ctr"/>
                      <a:endParaRPr lang="en-GB" sz="900" b="0">
                        <a:latin typeface="DM Sans" pitchFamily="2" charset="0"/>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solidFill>
                      <a:srgbClr val="FFFFFF"/>
                    </a:solidFill>
                  </a:tcPr>
                </a:tc>
                <a:tc>
                  <a:txBody>
                    <a:bodyPr/>
                    <a:lstStyle/>
                    <a:p>
                      <a:pPr algn="ctr">
                        <a:lnSpc>
                          <a:spcPts val="1470"/>
                        </a:lnSpc>
                        <a:defRPr/>
                      </a:pPr>
                      <a:r>
                        <a:rPr lang="en-US" sz="900" b="0" dirty="0">
                          <a:solidFill>
                            <a:srgbClr val="000000"/>
                          </a:solidFill>
                          <a:latin typeface="DM Sans"/>
                        </a:rPr>
                        <a:t>Hub open  3pm – 4:30pm for drop in support</a:t>
                      </a:r>
                    </a:p>
                    <a:p>
                      <a:pPr algn="ctr">
                        <a:lnSpc>
                          <a:spcPts val="1515"/>
                        </a:lnSpc>
                      </a:pPr>
                      <a:endParaRPr lang="en-US" sz="900" b="0" dirty="0">
                        <a:solidFill>
                          <a:srgbClr val="000000"/>
                        </a:solidFill>
                        <a:latin typeface="DM San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B w="937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39961923"/>
                  </a:ext>
                </a:extLst>
              </a:tr>
            </a:tbl>
          </a:graphicData>
        </a:graphic>
      </p:graphicFrame>
      <p:grpSp>
        <p:nvGrpSpPr>
          <p:cNvPr id="3" name="Group 3">
            <a:extLst>
              <a:ext uri="{FF2B5EF4-FFF2-40B4-BE49-F238E27FC236}">
                <a16:creationId xmlns:a16="http://schemas.microsoft.com/office/drawing/2014/main" id="{4490C83B-B567-7CAB-8D9C-9FF4103A1D12}"/>
              </a:ext>
            </a:extLst>
          </p:cNvPr>
          <p:cNvGrpSpPr/>
          <p:nvPr/>
        </p:nvGrpSpPr>
        <p:grpSpPr>
          <a:xfrm>
            <a:off x="76388" y="909111"/>
            <a:ext cx="2493171" cy="6172066"/>
            <a:chOff x="0" y="0"/>
            <a:chExt cx="868775" cy="1669301"/>
          </a:xfrm>
        </p:grpSpPr>
        <p:sp>
          <p:nvSpPr>
            <p:cNvPr id="4" name="Freeform 4">
              <a:extLst>
                <a:ext uri="{FF2B5EF4-FFF2-40B4-BE49-F238E27FC236}">
                  <a16:creationId xmlns:a16="http://schemas.microsoft.com/office/drawing/2014/main" id="{BDCDB39B-7B2B-9164-FC9D-E5329D4B182B}"/>
                </a:ext>
              </a:extLst>
            </p:cNvPr>
            <p:cNvSpPr/>
            <p:nvPr/>
          </p:nvSpPr>
          <p:spPr>
            <a:xfrm>
              <a:off x="0" y="0"/>
              <a:ext cx="868775" cy="1669301"/>
            </a:xfrm>
            <a:custGeom>
              <a:avLst/>
              <a:gdLst/>
              <a:ahLst/>
              <a:cxnLst/>
              <a:rect l="l" t="t" r="r" b="b"/>
              <a:pathLst>
                <a:path w="868775" h="1669301">
                  <a:moveTo>
                    <a:pt x="0" y="0"/>
                  </a:moveTo>
                  <a:lnTo>
                    <a:pt x="868775" y="0"/>
                  </a:lnTo>
                  <a:lnTo>
                    <a:pt x="868775" y="1669301"/>
                  </a:lnTo>
                  <a:lnTo>
                    <a:pt x="0" y="1669301"/>
                  </a:lnTo>
                  <a:close/>
                </a:path>
              </a:pathLst>
            </a:custGeom>
            <a:solidFill>
              <a:srgbClr val="34586E"/>
            </a:solidFill>
            <a:ln w="9525" cap="sq">
              <a:solidFill>
                <a:srgbClr val="000000"/>
              </a:solidFill>
              <a:prstDash val="solid"/>
              <a:miter/>
            </a:ln>
          </p:spPr>
          <p:txBody>
            <a:bodyPr/>
            <a:lstStyle/>
            <a:p>
              <a:endParaRPr lang="en-GB"/>
            </a:p>
          </p:txBody>
        </p:sp>
        <p:sp>
          <p:nvSpPr>
            <p:cNvPr id="5" name="TextBox 5">
              <a:extLst>
                <a:ext uri="{FF2B5EF4-FFF2-40B4-BE49-F238E27FC236}">
                  <a16:creationId xmlns:a16="http://schemas.microsoft.com/office/drawing/2014/main" id="{5CF40998-73AD-6989-2362-7D0049B39D85}"/>
                </a:ext>
              </a:extLst>
            </p:cNvPr>
            <p:cNvSpPr txBox="1"/>
            <p:nvPr/>
          </p:nvSpPr>
          <p:spPr>
            <a:xfrm>
              <a:off x="4382" y="205996"/>
              <a:ext cx="864393" cy="1404751"/>
            </a:xfrm>
            <a:prstGeom prst="rect">
              <a:avLst/>
            </a:prstGeom>
          </p:spPr>
          <p:txBody>
            <a:bodyPr lIns="50800" tIns="50800" rIns="50800" bIns="50800" rtlCol="0" anchor="ctr"/>
            <a:lstStyle/>
            <a:p>
              <a:pPr algn="ctr">
                <a:lnSpc>
                  <a:spcPts val="2379"/>
                </a:lnSpc>
              </a:pPr>
              <a:r>
                <a:rPr lang="en-US" sz="800" b="1">
                  <a:solidFill>
                    <a:srgbClr val="FFFFFF"/>
                  </a:solidFill>
                  <a:latin typeface="DM Sans"/>
                </a:rPr>
                <a:t>Bl</a:t>
              </a:r>
              <a:r>
                <a:rPr lang="en-US" sz="800" b="1">
                  <a:solidFill>
                    <a:schemeClr val="bg1"/>
                  </a:solidFill>
                  <a:latin typeface="DM Sans"/>
                </a:rPr>
                <a:t>ackpool CFO Activity Hub</a:t>
              </a:r>
              <a:endParaRPr lang="en-US" sz="800">
                <a:solidFill>
                  <a:schemeClr val="bg1"/>
                </a:solidFill>
                <a:latin typeface="DM Sans"/>
              </a:endParaRPr>
            </a:p>
            <a:p>
              <a:pPr algn="ctr">
                <a:lnSpc>
                  <a:spcPts val="2379"/>
                </a:lnSpc>
              </a:pPr>
              <a:r>
                <a:rPr lang="en-US" sz="800">
                  <a:solidFill>
                    <a:schemeClr val="bg1"/>
                  </a:solidFill>
                  <a:latin typeface="DM Sans"/>
                </a:rPr>
                <a:t>20 Queens Street Blackpool   FY1 1PD</a:t>
              </a:r>
            </a:p>
            <a:p>
              <a:pPr algn="ctr">
                <a:lnSpc>
                  <a:spcPts val="2379"/>
                </a:lnSpc>
              </a:pPr>
              <a:r>
                <a:rPr lang="en-US" sz="800">
                  <a:solidFill>
                    <a:schemeClr val="bg1"/>
                  </a:solidFill>
                  <a:latin typeface="DM Sans"/>
                </a:rPr>
                <a:t>Contacts:</a:t>
              </a:r>
            </a:p>
            <a:p>
              <a:pPr algn="ctr">
                <a:lnSpc>
                  <a:spcPts val="2379"/>
                </a:lnSpc>
              </a:pPr>
              <a:r>
                <a:rPr lang="en-US" sz="800" b="1">
                  <a:solidFill>
                    <a:schemeClr val="bg1"/>
                  </a:solidFill>
                  <a:latin typeface="DM Sans"/>
                </a:rPr>
                <a:t>Christine: </a:t>
              </a:r>
              <a:r>
                <a:rPr lang="en-GB" sz="800" b="1">
                  <a:solidFill>
                    <a:schemeClr val="bg1"/>
                  </a:solidFill>
                  <a:latin typeface="DM Sans"/>
                </a:rPr>
                <a:t>07502299992</a:t>
              </a:r>
              <a:endParaRPr lang="en-US" sz="800">
                <a:solidFill>
                  <a:schemeClr val="bg1"/>
                </a:solidFill>
                <a:latin typeface="DM Sans"/>
              </a:endParaRPr>
            </a:p>
            <a:p>
              <a:pPr algn="ctr">
                <a:lnSpc>
                  <a:spcPts val="2379"/>
                </a:lnSpc>
              </a:pPr>
              <a:r>
                <a:rPr lang="en-GB" sz="800" b="1">
                  <a:solidFill>
                    <a:schemeClr val="bg1"/>
                  </a:solidFill>
                  <a:latin typeface="DM Sans Bold"/>
                </a:rPr>
                <a:t>Leah: 07501 627639</a:t>
              </a:r>
              <a:endParaRPr lang="en-US" sz="800">
                <a:solidFill>
                  <a:schemeClr val="bg1"/>
                </a:solidFill>
                <a:latin typeface="DM Sans Bold"/>
              </a:endParaRPr>
            </a:p>
            <a:p>
              <a:pPr algn="ctr">
                <a:lnSpc>
                  <a:spcPts val="2379"/>
                </a:lnSpc>
              </a:pPr>
              <a:r>
                <a:rPr lang="en-GB" sz="800">
                  <a:solidFill>
                    <a:schemeClr val="bg1"/>
                  </a:solidFill>
                  <a:latin typeface="DM Sans"/>
                </a:rPr>
                <a:t>9:30am – 4:30pm Monday – Friday</a:t>
              </a:r>
              <a:endParaRPr lang="en-US" sz="800">
                <a:solidFill>
                  <a:schemeClr val="bg1"/>
                </a:solidFill>
                <a:latin typeface="DM Sans"/>
              </a:endParaRPr>
            </a:p>
            <a:p>
              <a:pPr>
                <a:lnSpc>
                  <a:spcPts val="2379"/>
                </a:lnSpc>
              </a:pPr>
              <a:r>
                <a:rPr lang="en-GB" sz="800" dirty="0">
                  <a:solidFill>
                    <a:schemeClr val="bg1"/>
                  </a:solidFill>
                  <a:latin typeface="DM Sans"/>
                </a:rPr>
                <a:t>The Blackpool Hub can support participants with different courses and training to help towards employment opportunities. Where possible, the Hub can identify available funding and can provide funding directly. The Hub can also provide wellbeing packs and referrals to local food banks. In partnership with Better Health, the Hub also offers Cognitive Behavioural Therapy (CBT)which each participant is entitled to four one-hour sessions, with a possibility for extension of the sessions. </a:t>
              </a:r>
              <a:endParaRPr lang="en-US" sz="800">
                <a:solidFill>
                  <a:schemeClr val="bg1"/>
                </a:solidFill>
                <a:latin typeface="DM Sans"/>
              </a:endParaRPr>
            </a:p>
            <a:p>
              <a:pPr algn="ctr">
                <a:lnSpc>
                  <a:spcPts val="2379"/>
                </a:lnSpc>
              </a:pPr>
              <a:r>
                <a:rPr lang="en-GB" sz="800" b="1">
                  <a:solidFill>
                    <a:schemeClr val="bg1"/>
                  </a:solidFill>
                  <a:latin typeface="DM Sans"/>
                </a:rPr>
                <a:t>Enrolments are needed to engage </a:t>
              </a:r>
              <a:endParaRPr lang="en-US" sz="800">
                <a:solidFill>
                  <a:schemeClr val="bg1"/>
                </a:solidFill>
                <a:latin typeface="DM Sans"/>
              </a:endParaRPr>
            </a:p>
            <a:p>
              <a:pPr algn="ctr">
                <a:lnSpc>
                  <a:spcPts val="2379"/>
                </a:lnSpc>
              </a:pPr>
              <a:endParaRPr lang="en-US" sz="1650" dirty="0">
                <a:solidFill>
                  <a:srgbClr val="FFFFFF"/>
                </a:solidFill>
                <a:latin typeface="DM Sans"/>
              </a:endParaRPr>
            </a:p>
            <a:p>
              <a:pPr algn="ctr">
                <a:lnSpc>
                  <a:spcPts val="2379"/>
                </a:lnSpc>
              </a:pPr>
              <a:endParaRPr lang="en-GB" sz="1200" dirty="0">
                <a:solidFill>
                  <a:schemeClr val="bg1"/>
                </a:solidFill>
                <a:latin typeface="DM Sans" pitchFamily="2" charset="0"/>
              </a:endParaRPr>
            </a:p>
          </p:txBody>
        </p:sp>
      </p:grpSp>
      <p:grpSp>
        <p:nvGrpSpPr>
          <p:cNvPr id="49" name="Group 49">
            <a:extLst>
              <a:ext uri="{FF2B5EF4-FFF2-40B4-BE49-F238E27FC236}">
                <a16:creationId xmlns:a16="http://schemas.microsoft.com/office/drawing/2014/main" id="{ACB3F391-E75F-4A80-C082-B9C2814FF02B}"/>
              </a:ext>
            </a:extLst>
          </p:cNvPr>
          <p:cNvGrpSpPr/>
          <p:nvPr/>
        </p:nvGrpSpPr>
        <p:grpSpPr>
          <a:xfrm>
            <a:off x="356121" y="7028499"/>
            <a:ext cx="2066012" cy="530538"/>
            <a:chOff x="183080" y="288662"/>
            <a:chExt cx="2754682" cy="707384"/>
          </a:xfrm>
        </p:grpSpPr>
        <p:sp>
          <p:nvSpPr>
            <p:cNvPr id="50" name="Freeform 50">
              <a:extLst>
                <a:ext uri="{FF2B5EF4-FFF2-40B4-BE49-F238E27FC236}">
                  <a16:creationId xmlns:a16="http://schemas.microsoft.com/office/drawing/2014/main" id="{73AC6431-F092-B01D-D38F-69DA828D57AA}"/>
                </a:ext>
              </a:extLst>
            </p:cNvPr>
            <p:cNvSpPr/>
            <p:nvPr/>
          </p:nvSpPr>
          <p:spPr>
            <a:xfrm>
              <a:off x="645927" y="288662"/>
              <a:ext cx="1741685" cy="680233"/>
            </a:xfrm>
            <a:custGeom>
              <a:avLst/>
              <a:gdLst/>
              <a:ahLst/>
              <a:cxnLst/>
              <a:rect l="l" t="t" r="r" b="b"/>
              <a:pathLst>
                <a:path w="1741685" h="680233">
                  <a:moveTo>
                    <a:pt x="0" y="0"/>
                  </a:moveTo>
                  <a:lnTo>
                    <a:pt x="1741685" y="0"/>
                  </a:lnTo>
                  <a:lnTo>
                    <a:pt x="1741685" y="680233"/>
                  </a:lnTo>
                  <a:lnTo>
                    <a:pt x="0" y="680233"/>
                  </a:lnTo>
                  <a:lnTo>
                    <a:pt x="0" y="0"/>
                  </a:lnTo>
                  <a:close/>
                </a:path>
              </a:pathLst>
            </a:custGeom>
            <a:blipFill>
              <a:blip r:embed="rId3"/>
              <a:stretch>
                <a:fillRect t="-974" b="-974"/>
              </a:stretch>
            </a:blipFill>
          </p:spPr>
          <p:txBody>
            <a:bodyPr/>
            <a:lstStyle/>
            <a:p>
              <a:endParaRPr lang="en-GB"/>
            </a:p>
          </p:txBody>
        </p:sp>
        <p:sp>
          <p:nvSpPr>
            <p:cNvPr id="52" name="TextBox 52">
              <a:extLst>
                <a:ext uri="{FF2B5EF4-FFF2-40B4-BE49-F238E27FC236}">
                  <a16:creationId xmlns:a16="http://schemas.microsoft.com/office/drawing/2014/main" id="{DDFA2F8B-C1D2-6065-4B2D-2FE6C782AD2A}"/>
                </a:ext>
              </a:extLst>
            </p:cNvPr>
            <p:cNvSpPr txBox="1"/>
            <p:nvPr/>
          </p:nvSpPr>
          <p:spPr>
            <a:xfrm>
              <a:off x="183080" y="842158"/>
              <a:ext cx="2754682" cy="153888"/>
            </a:xfrm>
            <a:prstGeom prst="rect">
              <a:avLst/>
            </a:prstGeom>
          </p:spPr>
          <p:txBody>
            <a:bodyPr lIns="0" tIns="0" rIns="0" bIns="0" rtlCol="0" anchor="t">
              <a:spAutoFit/>
            </a:bodyPr>
            <a:lstStyle/>
            <a:p>
              <a:pPr algn="ctr">
                <a:lnSpc>
                  <a:spcPts val="877"/>
                </a:lnSpc>
              </a:pPr>
              <a:r>
                <a:rPr lang="en-US" sz="750">
                  <a:solidFill>
                    <a:srgbClr val="000000"/>
                  </a:solidFill>
                  <a:latin typeface="DM Sans"/>
                </a:rPr>
                <a:t>This </a:t>
              </a:r>
              <a:r>
                <a:rPr lang="en-US" sz="750" err="1">
                  <a:solidFill>
                    <a:srgbClr val="000000"/>
                  </a:solidFill>
                  <a:latin typeface="DM Sans"/>
                </a:rPr>
                <a:t>programme</a:t>
              </a:r>
              <a:r>
                <a:rPr lang="en-US" sz="750">
                  <a:solidFill>
                    <a:srgbClr val="000000"/>
                  </a:solidFill>
                  <a:latin typeface="DM Sans"/>
                </a:rPr>
                <a:t> is delivered by HMPPS CFO</a:t>
              </a:r>
            </a:p>
          </p:txBody>
        </p:sp>
      </p:grpSp>
      <p:grpSp>
        <p:nvGrpSpPr>
          <p:cNvPr id="62" name="Group 62">
            <a:extLst>
              <a:ext uri="{FF2B5EF4-FFF2-40B4-BE49-F238E27FC236}">
                <a16:creationId xmlns:a16="http://schemas.microsoft.com/office/drawing/2014/main" id="{DF9AA336-DAF8-9202-5D16-33659E7E07F4}"/>
              </a:ext>
            </a:extLst>
          </p:cNvPr>
          <p:cNvGrpSpPr/>
          <p:nvPr/>
        </p:nvGrpSpPr>
        <p:grpSpPr>
          <a:xfrm>
            <a:off x="195716" y="593502"/>
            <a:ext cx="242972" cy="242972"/>
            <a:chOff x="0" y="0"/>
            <a:chExt cx="812800" cy="812800"/>
          </a:xfrm>
        </p:grpSpPr>
        <p:sp>
          <p:nvSpPr>
            <p:cNvPr id="63" name="Freeform 63">
              <a:extLst>
                <a:ext uri="{FF2B5EF4-FFF2-40B4-BE49-F238E27FC236}">
                  <a16:creationId xmlns:a16="http://schemas.microsoft.com/office/drawing/2014/main" id="{D04060F1-A199-0BB6-BD94-4556BE5D23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64" name="TextBox 64">
              <a:extLst>
                <a:ext uri="{FF2B5EF4-FFF2-40B4-BE49-F238E27FC236}">
                  <a16:creationId xmlns:a16="http://schemas.microsoft.com/office/drawing/2014/main" id="{20E5F3E2-6D4A-A1E8-0E22-317F8D4F2ABD}"/>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a:p>
          </p:txBody>
        </p:sp>
      </p:grpSp>
      <p:grpSp>
        <p:nvGrpSpPr>
          <p:cNvPr id="65" name="Group 65">
            <a:extLst>
              <a:ext uri="{FF2B5EF4-FFF2-40B4-BE49-F238E27FC236}">
                <a16:creationId xmlns:a16="http://schemas.microsoft.com/office/drawing/2014/main" id="{F9F50256-DD27-8D35-669D-5C7406E8C82C}"/>
              </a:ext>
            </a:extLst>
          </p:cNvPr>
          <p:cNvGrpSpPr/>
          <p:nvPr/>
        </p:nvGrpSpPr>
        <p:grpSpPr>
          <a:xfrm>
            <a:off x="206787" y="181493"/>
            <a:ext cx="220832" cy="193228"/>
            <a:chOff x="0" y="0"/>
            <a:chExt cx="812800" cy="711200"/>
          </a:xfrm>
        </p:grpSpPr>
        <p:sp>
          <p:nvSpPr>
            <p:cNvPr id="66" name="Freeform 66">
              <a:extLst>
                <a:ext uri="{FF2B5EF4-FFF2-40B4-BE49-F238E27FC236}">
                  <a16:creationId xmlns:a16="http://schemas.microsoft.com/office/drawing/2014/main" id="{4EC2B79C-0649-6FAA-B729-6F822F13BDE0}"/>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67" name="TextBox 67">
              <a:extLst>
                <a:ext uri="{FF2B5EF4-FFF2-40B4-BE49-F238E27FC236}">
                  <a16:creationId xmlns:a16="http://schemas.microsoft.com/office/drawing/2014/main" id="{D4C824D6-5415-B618-9B6A-9817F272D245}"/>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sp>
        <p:nvSpPr>
          <p:cNvPr id="70" name="TextBox 70">
            <a:extLst>
              <a:ext uri="{FF2B5EF4-FFF2-40B4-BE49-F238E27FC236}">
                <a16:creationId xmlns:a16="http://schemas.microsoft.com/office/drawing/2014/main" id="{89444D4E-50C4-A4EB-D13A-646DFFC88F01}"/>
              </a:ext>
            </a:extLst>
          </p:cNvPr>
          <p:cNvSpPr txBox="1"/>
          <p:nvPr/>
        </p:nvSpPr>
        <p:spPr>
          <a:xfrm>
            <a:off x="658981" y="127955"/>
            <a:ext cx="1826812" cy="346075"/>
          </a:xfrm>
          <a:prstGeom prst="rect">
            <a:avLst/>
          </a:prstGeom>
        </p:spPr>
        <p:txBody>
          <a:bodyPr lIns="0" tIns="0" rIns="0" bIns="0" rtlCol="0" anchor="t">
            <a:spAutoFit/>
          </a:bodyPr>
          <a:lstStyle/>
          <a:p>
            <a:pPr>
              <a:lnSpc>
                <a:spcPts val="1400"/>
              </a:lnSpc>
              <a:spcBef>
                <a:spcPct val="0"/>
              </a:spcBef>
            </a:pPr>
            <a:r>
              <a:rPr lang="en-US" sz="1000" dirty="0">
                <a:solidFill>
                  <a:srgbClr val="000000"/>
                </a:solidFill>
                <a:latin typeface="DM Sans"/>
              </a:rPr>
              <a:t>Self: Activities that work on the individual</a:t>
            </a:r>
          </a:p>
        </p:txBody>
      </p:sp>
      <p:sp>
        <p:nvSpPr>
          <p:cNvPr id="71" name="TextBox 71">
            <a:extLst>
              <a:ext uri="{FF2B5EF4-FFF2-40B4-BE49-F238E27FC236}">
                <a16:creationId xmlns:a16="http://schemas.microsoft.com/office/drawing/2014/main" id="{97769BE5-F768-99B3-739E-A2C7E66F3FB1}"/>
              </a:ext>
            </a:extLst>
          </p:cNvPr>
          <p:cNvSpPr txBox="1"/>
          <p:nvPr/>
        </p:nvSpPr>
        <p:spPr>
          <a:xfrm>
            <a:off x="658981" y="545468"/>
            <a:ext cx="1910578" cy="346075"/>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DM Sans"/>
              </a:rPr>
              <a:t>Relationships: Activities that work with peers/families/friends</a:t>
            </a:r>
          </a:p>
        </p:txBody>
      </p:sp>
      <p:pic>
        <p:nvPicPr>
          <p:cNvPr id="59" name="Picture 58" descr="A blue and black logo&#10;&#10;Description automatically generated">
            <a:extLst>
              <a:ext uri="{FF2B5EF4-FFF2-40B4-BE49-F238E27FC236}">
                <a16:creationId xmlns:a16="http://schemas.microsoft.com/office/drawing/2014/main" id="{3A1FF9B9-3F6D-45AD-E92C-2976C46CBB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7212" y="85657"/>
            <a:ext cx="1311392" cy="563127"/>
          </a:xfrm>
          <a:prstGeom prst="rect">
            <a:avLst/>
          </a:prstGeom>
        </p:spPr>
      </p:pic>
      <p:sp>
        <p:nvSpPr>
          <p:cNvPr id="18" name="TextBox 48">
            <a:extLst>
              <a:ext uri="{FF2B5EF4-FFF2-40B4-BE49-F238E27FC236}">
                <a16:creationId xmlns:a16="http://schemas.microsoft.com/office/drawing/2014/main" id="{412B895B-81CC-A1CB-AFBD-908C080D02A9}"/>
              </a:ext>
            </a:extLst>
          </p:cNvPr>
          <p:cNvSpPr txBox="1"/>
          <p:nvPr/>
        </p:nvSpPr>
        <p:spPr>
          <a:xfrm rot="2700000">
            <a:off x="3709109" y="2117122"/>
            <a:ext cx="192834" cy="203164"/>
          </a:xfrm>
          <a:prstGeom prst="rect">
            <a:avLst/>
          </a:prstGeom>
        </p:spPr>
        <p:txBody>
          <a:bodyPr lIns="50800" tIns="50800" rIns="50800" bIns="50800" rtlCol="0" anchor="ctr"/>
          <a:lstStyle/>
          <a:p>
            <a:pPr algn="ctr">
              <a:lnSpc>
                <a:spcPts val="2379"/>
              </a:lnSpc>
            </a:pPr>
            <a:endParaRPr/>
          </a:p>
        </p:txBody>
      </p:sp>
      <p:sp>
        <p:nvSpPr>
          <p:cNvPr id="40" name="TextBox 67">
            <a:extLst>
              <a:ext uri="{FF2B5EF4-FFF2-40B4-BE49-F238E27FC236}">
                <a16:creationId xmlns:a16="http://schemas.microsoft.com/office/drawing/2014/main" id="{A4922296-A6D9-B9F1-FB70-5554D9D3F4B3}"/>
              </a:ext>
            </a:extLst>
          </p:cNvPr>
          <p:cNvSpPr txBox="1"/>
          <p:nvPr/>
        </p:nvSpPr>
        <p:spPr>
          <a:xfrm>
            <a:off x="3883712" y="5153726"/>
            <a:ext cx="151822" cy="97477"/>
          </a:xfrm>
          <a:prstGeom prst="rect">
            <a:avLst/>
          </a:prstGeom>
        </p:spPr>
        <p:txBody>
          <a:bodyPr lIns="50800" tIns="50800" rIns="50800" bIns="50800" rtlCol="0" anchor="ctr"/>
          <a:lstStyle/>
          <a:p>
            <a:pPr algn="ctr">
              <a:lnSpc>
                <a:spcPts val="2379"/>
              </a:lnSpc>
            </a:pPr>
            <a:endParaRPr/>
          </a:p>
        </p:txBody>
      </p:sp>
      <p:sp>
        <p:nvSpPr>
          <p:cNvPr id="75" name="TextBox 67">
            <a:extLst>
              <a:ext uri="{FF2B5EF4-FFF2-40B4-BE49-F238E27FC236}">
                <a16:creationId xmlns:a16="http://schemas.microsoft.com/office/drawing/2014/main" id="{F9ACFD6C-19F0-0F38-C1CC-2A1CFF03B343}"/>
              </a:ext>
            </a:extLst>
          </p:cNvPr>
          <p:cNvSpPr txBox="1"/>
          <p:nvPr/>
        </p:nvSpPr>
        <p:spPr>
          <a:xfrm>
            <a:off x="10209046" y="4739318"/>
            <a:ext cx="151822" cy="97477"/>
          </a:xfrm>
          <a:prstGeom prst="rect">
            <a:avLst/>
          </a:prstGeom>
        </p:spPr>
        <p:txBody>
          <a:bodyPr lIns="50800" tIns="50800" rIns="50800" bIns="50800" rtlCol="0" anchor="ctr"/>
          <a:lstStyle/>
          <a:p>
            <a:pPr algn="ctr">
              <a:lnSpc>
                <a:spcPts val="2379"/>
              </a:lnSpc>
            </a:pPr>
            <a:endParaRPr/>
          </a:p>
        </p:txBody>
      </p:sp>
      <p:sp>
        <p:nvSpPr>
          <p:cNvPr id="87" name="TextBox 67">
            <a:extLst>
              <a:ext uri="{FF2B5EF4-FFF2-40B4-BE49-F238E27FC236}">
                <a16:creationId xmlns:a16="http://schemas.microsoft.com/office/drawing/2014/main" id="{6919D59F-3B38-1D02-B888-7A03A4E49473}"/>
              </a:ext>
            </a:extLst>
          </p:cNvPr>
          <p:cNvSpPr txBox="1"/>
          <p:nvPr/>
        </p:nvSpPr>
        <p:spPr>
          <a:xfrm>
            <a:off x="7450366" y="2344046"/>
            <a:ext cx="151822" cy="97477"/>
          </a:xfrm>
          <a:prstGeom prst="rect">
            <a:avLst/>
          </a:prstGeom>
        </p:spPr>
        <p:txBody>
          <a:bodyPr lIns="50800" tIns="50800" rIns="50800" bIns="50800" rtlCol="0" anchor="ctr"/>
          <a:lstStyle/>
          <a:p>
            <a:pPr algn="ctr">
              <a:lnSpc>
                <a:spcPts val="2379"/>
              </a:lnSpc>
            </a:pPr>
            <a:endParaRPr/>
          </a:p>
        </p:txBody>
      </p:sp>
      <p:grpSp>
        <p:nvGrpSpPr>
          <p:cNvPr id="80" name="Group 79">
            <a:extLst>
              <a:ext uri="{FF2B5EF4-FFF2-40B4-BE49-F238E27FC236}">
                <a16:creationId xmlns:a16="http://schemas.microsoft.com/office/drawing/2014/main" id="{E2EBC63C-6E9F-406A-B0C0-31B587E9C062}"/>
              </a:ext>
            </a:extLst>
          </p:cNvPr>
          <p:cNvGrpSpPr/>
          <p:nvPr/>
        </p:nvGrpSpPr>
        <p:grpSpPr>
          <a:xfrm>
            <a:off x="3684798" y="1362502"/>
            <a:ext cx="6862137" cy="6133915"/>
            <a:chOff x="3773296" y="1333007"/>
            <a:chExt cx="6735458" cy="6025025"/>
          </a:xfrm>
        </p:grpSpPr>
        <p:grpSp>
          <p:nvGrpSpPr>
            <p:cNvPr id="33" name="Group 65">
              <a:extLst>
                <a:ext uri="{FF2B5EF4-FFF2-40B4-BE49-F238E27FC236}">
                  <a16:creationId xmlns:a16="http://schemas.microsoft.com/office/drawing/2014/main" id="{28466E27-AEE3-8650-D2C2-7BF652422E71}"/>
                </a:ext>
              </a:extLst>
            </p:cNvPr>
            <p:cNvGrpSpPr/>
            <p:nvPr/>
          </p:nvGrpSpPr>
          <p:grpSpPr>
            <a:xfrm>
              <a:off x="3773296" y="7128362"/>
              <a:ext cx="220832" cy="229670"/>
              <a:chOff x="0" y="-184929"/>
              <a:chExt cx="812800" cy="845329"/>
            </a:xfrm>
          </p:grpSpPr>
          <p:sp>
            <p:nvSpPr>
              <p:cNvPr id="34" name="Freeform 66">
                <a:extLst>
                  <a:ext uri="{FF2B5EF4-FFF2-40B4-BE49-F238E27FC236}">
                    <a16:creationId xmlns:a16="http://schemas.microsoft.com/office/drawing/2014/main" id="{85FA1A24-AE8D-21A1-CAFC-093A1A42F96B}"/>
                  </a:ext>
                </a:extLst>
              </p:cNvPr>
              <p:cNvSpPr/>
              <p:nvPr/>
            </p:nvSpPr>
            <p:spPr>
              <a:xfrm>
                <a:off x="0" y="-184929"/>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35" name="TextBox 67">
                <a:extLst>
                  <a:ext uri="{FF2B5EF4-FFF2-40B4-BE49-F238E27FC236}">
                    <a16:creationId xmlns:a16="http://schemas.microsoft.com/office/drawing/2014/main" id="{2ED1A264-0055-8C4C-A55B-FD92D91392C1}"/>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96" name="Group 65">
              <a:extLst>
                <a:ext uri="{FF2B5EF4-FFF2-40B4-BE49-F238E27FC236}">
                  <a16:creationId xmlns:a16="http://schemas.microsoft.com/office/drawing/2014/main" id="{F59616D2-5621-68ED-513C-5A8079126A60}"/>
                </a:ext>
              </a:extLst>
            </p:cNvPr>
            <p:cNvGrpSpPr/>
            <p:nvPr/>
          </p:nvGrpSpPr>
          <p:grpSpPr>
            <a:xfrm>
              <a:off x="5404179" y="7092436"/>
              <a:ext cx="220832" cy="193228"/>
              <a:chOff x="0" y="0"/>
              <a:chExt cx="812800" cy="711200"/>
            </a:xfrm>
          </p:grpSpPr>
          <p:sp>
            <p:nvSpPr>
              <p:cNvPr id="97" name="Freeform 66">
                <a:extLst>
                  <a:ext uri="{FF2B5EF4-FFF2-40B4-BE49-F238E27FC236}">
                    <a16:creationId xmlns:a16="http://schemas.microsoft.com/office/drawing/2014/main" id="{74335C2E-BEA3-3709-E88D-1D633FA76183}"/>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98" name="TextBox 67">
                <a:extLst>
                  <a:ext uri="{FF2B5EF4-FFF2-40B4-BE49-F238E27FC236}">
                    <a16:creationId xmlns:a16="http://schemas.microsoft.com/office/drawing/2014/main" id="{1B6ED0A6-F84E-5145-D295-6AB11A63437F}"/>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13" name="Group 65">
              <a:extLst>
                <a:ext uri="{FF2B5EF4-FFF2-40B4-BE49-F238E27FC236}">
                  <a16:creationId xmlns:a16="http://schemas.microsoft.com/office/drawing/2014/main" id="{5F32A675-683C-4C64-F1F8-364197AA8924}"/>
                </a:ext>
              </a:extLst>
            </p:cNvPr>
            <p:cNvGrpSpPr/>
            <p:nvPr/>
          </p:nvGrpSpPr>
          <p:grpSpPr>
            <a:xfrm>
              <a:off x="3855325" y="1387632"/>
              <a:ext cx="220832" cy="193228"/>
              <a:chOff x="0" y="0"/>
              <a:chExt cx="812800" cy="711200"/>
            </a:xfrm>
          </p:grpSpPr>
          <p:sp>
            <p:nvSpPr>
              <p:cNvPr id="14" name="Freeform 66">
                <a:extLst>
                  <a:ext uri="{FF2B5EF4-FFF2-40B4-BE49-F238E27FC236}">
                    <a16:creationId xmlns:a16="http://schemas.microsoft.com/office/drawing/2014/main" id="{9587A16D-CB72-0FAD-1D6E-46B8E4AB2D42}"/>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15" name="TextBox 67">
                <a:extLst>
                  <a:ext uri="{FF2B5EF4-FFF2-40B4-BE49-F238E27FC236}">
                    <a16:creationId xmlns:a16="http://schemas.microsoft.com/office/drawing/2014/main" id="{33C4A452-8252-F75C-0FA5-B2A16591EDF6}"/>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19" name="Group 65">
              <a:extLst>
                <a:ext uri="{FF2B5EF4-FFF2-40B4-BE49-F238E27FC236}">
                  <a16:creationId xmlns:a16="http://schemas.microsoft.com/office/drawing/2014/main" id="{8EAAC3D6-9B90-FE19-E175-00A690CCA621}"/>
                </a:ext>
              </a:extLst>
            </p:cNvPr>
            <p:cNvGrpSpPr/>
            <p:nvPr/>
          </p:nvGrpSpPr>
          <p:grpSpPr>
            <a:xfrm>
              <a:off x="5480808" y="1381210"/>
              <a:ext cx="220832" cy="193228"/>
              <a:chOff x="0" y="0"/>
              <a:chExt cx="812800" cy="711200"/>
            </a:xfrm>
          </p:grpSpPr>
          <p:sp>
            <p:nvSpPr>
              <p:cNvPr id="20" name="Freeform 66">
                <a:extLst>
                  <a:ext uri="{FF2B5EF4-FFF2-40B4-BE49-F238E27FC236}">
                    <a16:creationId xmlns:a16="http://schemas.microsoft.com/office/drawing/2014/main" id="{FB5D87F3-ECCD-795A-4C25-464CBA8BCED3}"/>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22" name="TextBox 67">
                <a:extLst>
                  <a:ext uri="{FF2B5EF4-FFF2-40B4-BE49-F238E27FC236}">
                    <a16:creationId xmlns:a16="http://schemas.microsoft.com/office/drawing/2014/main" id="{3A039A74-3E23-01B3-7A3D-9197C0331402}"/>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23" name="Group 65">
              <a:extLst>
                <a:ext uri="{FF2B5EF4-FFF2-40B4-BE49-F238E27FC236}">
                  <a16:creationId xmlns:a16="http://schemas.microsoft.com/office/drawing/2014/main" id="{71E4C930-329E-A7B9-B82D-7B2D17B527B1}"/>
                </a:ext>
              </a:extLst>
            </p:cNvPr>
            <p:cNvGrpSpPr/>
            <p:nvPr/>
          </p:nvGrpSpPr>
          <p:grpSpPr>
            <a:xfrm>
              <a:off x="7092931" y="1342532"/>
              <a:ext cx="220832" cy="193228"/>
              <a:chOff x="0" y="0"/>
              <a:chExt cx="812800" cy="711200"/>
            </a:xfrm>
          </p:grpSpPr>
          <p:sp>
            <p:nvSpPr>
              <p:cNvPr id="30" name="Freeform 66">
                <a:extLst>
                  <a:ext uri="{FF2B5EF4-FFF2-40B4-BE49-F238E27FC236}">
                    <a16:creationId xmlns:a16="http://schemas.microsoft.com/office/drawing/2014/main" id="{5919EBA4-89FE-E688-99DC-6A59CBDE7E08}"/>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31" name="TextBox 67">
                <a:extLst>
                  <a:ext uri="{FF2B5EF4-FFF2-40B4-BE49-F238E27FC236}">
                    <a16:creationId xmlns:a16="http://schemas.microsoft.com/office/drawing/2014/main" id="{2AD6E097-AD07-FEA0-E492-4D7583A35E8D}"/>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32" name="Group 65">
              <a:extLst>
                <a:ext uri="{FF2B5EF4-FFF2-40B4-BE49-F238E27FC236}">
                  <a16:creationId xmlns:a16="http://schemas.microsoft.com/office/drawing/2014/main" id="{89619EE3-6E24-82A5-5AC0-3C87EB678B06}"/>
                </a:ext>
              </a:extLst>
            </p:cNvPr>
            <p:cNvGrpSpPr/>
            <p:nvPr/>
          </p:nvGrpSpPr>
          <p:grpSpPr>
            <a:xfrm>
              <a:off x="8614628" y="1366545"/>
              <a:ext cx="220832" cy="193228"/>
              <a:chOff x="0" y="0"/>
              <a:chExt cx="812800" cy="711200"/>
            </a:xfrm>
          </p:grpSpPr>
          <p:sp>
            <p:nvSpPr>
              <p:cNvPr id="37" name="Freeform 66">
                <a:extLst>
                  <a:ext uri="{FF2B5EF4-FFF2-40B4-BE49-F238E27FC236}">
                    <a16:creationId xmlns:a16="http://schemas.microsoft.com/office/drawing/2014/main" id="{E57D0EB0-5DDA-9ECD-B600-F0F85A55EA61}"/>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41" name="TextBox 67">
                <a:extLst>
                  <a:ext uri="{FF2B5EF4-FFF2-40B4-BE49-F238E27FC236}">
                    <a16:creationId xmlns:a16="http://schemas.microsoft.com/office/drawing/2014/main" id="{D6A4C03F-8C8A-588A-B93D-6C98E54DC158}"/>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42" name="Group 65">
              <a:extLst>
                <a:ext uri="{FF2B5EF4-FFF2-40B4-BE49-F238E27FC236}">
                  <a16:creationId xmlns:a16="http://schemas.microsoft.com/office/drawing/2014/main" id="{91687861-656D-9EF9-9E58-089938595117}"/>
                </a:ext>
              </a:extLst>
            </p:cNvPr>
            <p:cNvGrpSpPr/>
            <p:nvPr/>
          </p:nvGrpSpPr>
          <p:grpSpPr>
            <a:xfrm>
              <a:off x="10287922" y="1333007"/>
              <a:ext cx="220832" cy="193228"/>
              <a:chOff x="0" y="0"/>
              <a:chExt cx="812800" cy="711200"/>
            </a:xfrm>
          </p:grpSpPr>
          <p:sp>
            <p:nvSpPr>
              <p:cNvPr id="43" name="Freeform 66">
                <a:extLst>
                  <a:ext uri="{FF2B5EF4-FFF2-40B4-BE49-F238E27FC236}">
                    <a16:creationId xmlns:a16="http://schemas.microsoft.com/office/drawing/2014/main" id="{12D4C895-D8B6-126D-8209-A3D013BB91A0}"/>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44" name="TextBox 67">
                <a:extLst>
                  <a:ext uri="{FF2B5EF4-FFF2-40B4-BE49-F238E27FC236}">
                    <a16:creationId xmlns:a16="http://schemas.microsoft.com/office/drawing/2014/main" id="{26C032DC-D805-8DC6-D643-26169F990CF5}"/>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45" name="Group 65">
              <a:extLst>
                <a:ext uri="{FF2B5EF4-FFF2-40B4-BE49-F238E27FC236}">
                  <a16:creationId xmlns:a16="http://schemas.microsoft.com/office/drawing/2014/main" id="{7DD27363-A29B-5F1C-DBAC-8EA30F7B9BC9}"/>
                </a:ext>
              </a:extLst>
            </p:cNvPr>
            <p:cNvGrpSpPr/>
            <p:nvPr/>
          </p:nvGrpSpPr>
          <p:grpSpPr>
            <a:xfrm>
              <a:off x="7044637" y="7083924"/>
              <a:ext cx="220832" cy="193228"/>
              <a:chOff x="0" y="0"/>
              <a:chExt cx="812800" cy="711200"/>
            </a:xfrm>
          </p:grpSpPr>
          <p:sp>
            <p:nvSpPr>
              <p:cNvPr id="51" name="Freeform 66">
                <a:extLst>
                  <a:ext uri="{FF2B5EF4-FFF2-40B4-BE49-F238E27FC236}">
                    <a16:creationId xmlns:a16="http://schemas.microsoft.com/office/drawing/2014/main" id="{CB80C3BA-A561-E702-B6C1-9025F5C94C0B}"/>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53" name="TextBox 67">
                <a:extLst>
                  <a:ext uri="{FF2B5EF4-FFF2-40B4-BE49-F238E27FC236}">
                    <a16:creationId xmlns:a16="http://schemas.microsoft.com/office/drawing/2014/main" id="{4DAE9A98-B783-35E7-73E1-77E3BBAD7243}"/>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54" name="Group 65">
              <a:extLst>
                <a:ext uri="{FF2B5EF4-FFF2-40B4-BE49-F238E27FC236}">
                  <a16:creationId xmlns:a16="http://schemas.microsoft.com/office/drawing/2014/main" id="{340413B8-E167-C148-1AC2-3B5E2CA5E731}"/>
                </a:ext>
              </a:extLst>
            </p:cNvPr>
            <p:cNvGrpSpPr/>
            <p:nvPr/>
          </p:nvGrpSpPr>
          <p:grpSpPr>
            <a:xfrm>
              <a:off x="8613959" y="7080363"/>
              <a:ext cx="220832" cy="193228"/>
              <a:chOff x="0" y="0"/>
              <a:chExt cx="812800" cy="711200"/>
            </a:xfrm>
          </p:grpSpPr>
          <p:sp>
            <p:nvSpPr>
              <p:cNvPr id="58" name="Freeform 66">
                <a:extLst>
                  <a:ext uri="{FF2B5EF4-FFF2-40B4-BE49-F238E27FC236}">
                    <a16:creationId xmlns:a16="http://schemas.microsoft.com/office/drawing/2014/main" id="{69605B0B-4A0C-D889-77FA-FC8985B0295F}"/>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69" name="TextBox 67">
                <a:extLst>
                  <a:ext uri="{FF2B5EF4-FFF2-40B4-BE49-F238E27FC236}">
                    <a16:creationId xmlns:a16="http://schemas.microsoft.com/office/drawing/2014/main" id="{F694675A-D772-B50B-0AF2-7312080FD887}"/>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73" name="Group 65">
              <a:extLst>
                <a:ext uri="{FF2B5EF4-FFF2-40B4-BE49-F238E27FC236}">
                  <a16:creationId xmlns:a16="http://schemas.microsoft.com/office/drawing/2014/main" id="{D0B2C158-BA1A-1E88-9772-FED859C58A07}"/>
                </a:ext>
              </a:extLst>
            </p:cNvPr>
            <p:cNvGrpSpPr/>
            <p:nvPr/>
          </p:nvGrpSpPr>
          <p:grpSpPr>
            <a:xfrm>
              <a:off x="10239628" y="7063426"/>
              <a:ext cx="220832" cy="193228"/>
              <a:chOff x="0" y="0"/>
              <a:chExt cx="812800" cy="711200"/>
            </a:xfrm>
          </p:grpSpPr>
          <p:sp>
            <p:nvSpPr>
              <p:cNvPr id="74" name="Freeform 66">
                <a:extLst>
                  <a:ext uri="{FF2B5EF4-FFF2-40B4-BE49-F238E27FC236}">
                    <a16:creationId xmlns:a16="http://schemas.microsoft.com/office/drawing/2014/main" id="{E4D266F2-A94E-620E-9E4E-CC7FD44F1A34}"/>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79" name="TextBox 67">
                <a:extLst>
                  <a:ext uri="{FF2B5EF4-FFF2-40B4-BE49-F238E27FC236}">
                    <a16:creationId xmlns:a16="http://schemas.microsoft.com/office/drawing/2014/main" id="{2FC6E09A-259B-586C-AD33-EBAF30209BB1}"/>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pic>
        <p:nvPicPr>
          <p:cNvPr id="6" name="Picture 5">
            <a:extLst>
              <a:ext uri="{FF2B5EF4-FFF2-40B4-BE49-F238E27FC236}">
                <a16:creationId xmlns:a16="http://schemas.microsoft.com/office/drawing/2014/main" id="{D2FF5507-8E2B-5DCD-F05D-9B47AEE8DBFC}"/>
              </a:ext>
            </a:extLst>
          </p:cNvPr>
          <p:cNvPicPr>
            <a:picLocks noChangeAspect="1"/>
          </p:cNvPicPr>
          <p:nvPr/>
        </p:nvPicPr>
        <p:blipFill>
          <a:blip r:embed="rId5"/>
          <a:stretch>
            <a:fillRect/>
          </a:stretch>
        </p:blipFill>
        <p:spPr>
          <a:xfrm>
            <a:off x="6155660" y="1772044"/>
            <a:ext cx="867219" cy="436017"/>
          </a:xfrm>
          <a:prstGeom prst="rect">
            <a:avLst/>
          </a:prstGeom>
        </p:spPr>
      </p:pic>
      <p:pic>
        <p:nvPicPr>
          <p:cNvPr id="11" name="Picture 10">
            <a:extLst>
              <a:ext uri="{FF2B5EF4-FFF2-40B4-BE49-F238E27FC236}">
                <a16:creationId xmlns:a16="http://schemas.microsoft.com/office/drawing/2014/main" id="{3E4C44BB-D4D5-E2C4-8F1C-97FFB79E43FE}"/>
              </a:ext>
            </a:extLst>
          </p:cNvPr>
          <p:cNvPicPr>
            <a:picLocks noChangeAspect="1"/>
          </p:cNvPicPr>
          <p:nvPr/>
        </p:nvPicPr>
        <p:blipFill>
          <a:blip r:embed="rId6"/>
          <a:stretch>
            <a:fillRect/>
          </a:stretch>
        </p:blipFill>
        <p:spPr>
          <a:xfrm>
            <a:off x="4499367" y="2451507"/>
            <a:ext cx="837709" cy="629917"/>
          </a:xfrm>
          <a:prstGeom prst="rect">
            <a:avLst/>
          </a:prstGeom>
        </p:spPr>
      </p:pic>
      <p:pic>
        <p:nvPicPr>
          <p:cNvPr id="7" name="Picture 6">
            <a:extLst>
              <a:ext uri="{FF2B5EF4-FFF2-40B4-BE49-F238E27FC236}">
                <a16:creationId xmlns:a16="http://schemas.microsoft.com/office/drawing/2014/main" id="{3F695660-1153-9B9C-EBA0-0B6D0D5B27D7}"/>
              </a:ext>
            </a:extLst>
          </p:cNvPr>
          <p:cNvPicPr>
            <a:picLocks noChangeAspect="1"/>
          </p:cNvPicPr>
          <p:nvPr/>
        </p:nvPicPr>
        <p:blipFill>
          <a:blip r:embed="rId7"/>
          <a:stretch>
            <a:fillRect/>
          </a:stretch>
        </p:blipFill>
        <p:spPr>
          <a:xfrm>
            <a:off x="6071109" y="5502446"/>
            <a:ext cx="1036320" cy="564019"/>
          </a:xfrm>
          <a:prstGeom prst="rect">
            <a:avLst/>
          </a:prstGeom>
        </p:spPr>
      </p:pic>
      <p:pic>
        <p:nvPicPr>
          <p:cNvPr id="12" name="Picture 11" descr="Quiz with Question Mark Sign Icon. Questions and Answers ...">
            <a:extLst>
              <a:ext uri="{FF2B5EF4-FFF2-40B4-BE49-F238E27FC236}">
                <a16:creationId xmlns:a16="http://schemas.microsoft.com/office/drawing/2014/main" id="{5DA615BC-A40B-ADE0-4F69-F8D48DD820C6}"/>
              </a:ext>
            </a:extLst>
          </p:cNvPr>
          <p:cNvPicPr>
            <a:picLocks noChangeAspect="1"/>
          </p:cNvPicPr>
          <p:nvPr/>
        </p:nvPicPr>
        <p:blipFill>
          <a:blip r:embed="rId8"/>
          <a:stretch>
            <a:fillRect/>
          </a:stretch>
        </p:blipFill>
        <p:spPr>
          <a:xfrm>
            <a:off x="9468249" y="6191045"/>
            <a:ext cx="670421" cy="511235"/>
          </a:xfrm>
          <a:prstGeom prst="rect">
            <a:avLst/>
          </a:prstGeom>
        </p:spPr>
      </p:pic>
      <p:pic>
        <p:nvPicPr>
          <p:cNvPr id="16" name="Picture 15" descr="A computer screen with a sign on it&#10;&#10;AI-generated content may be incorrect.">
            <a:extLst>
              <a:ext uri="{FF2B5EF4-FFF2-40B4-BE49-F238E27FC236}">
                <a16:creationId xmlns:a16="http://schemas.microsoft.com/office/drawing/2014/main" id="{209C2667-30CC-8060-69CD-42E9B154B7FC}"/>
              </a:ext>
            </a:extLst>
          </p:cNvPr>
          <p:cNvPicPr>
            <a:picLocks noChangeAspect="1"/>
          </p:cNvPicPr>
          <p:nvPr/>
        </p:nvPicPr>
        <p:blipFill>
          <a:blip r:embed="rId9"/>
          <a:stretch>
            <a:fillRect/>
          </a:stretch>
        </p:blipFill>
        <p:spPr>
          <a:xfrm>
            <a:off x="3137777" y="2626496"/>
            <a:ext cx="547021" cy="530116"/>
          </a:xfrm>
          <a:prstGeom prst="rect">
            <a:avLst/>
          </a:prstGeom>
        </p:spPr>
      </p:pic>
      <p:pic>
        <p:nvPicPr>
          <p:cNvPr id="17" name="Picture 16" descr="A close up of a magnifying glass&#10;&#10;AI-generated content may be incorrect.">
            <a:extLst>
              <a:ext uri="{FF2B5EF4-FFF2-40B4-BE49-F238E27FC236}">
                <a16:creationId xmlns:a16="http://schemas.microsoft.com/office/drawing/2014/main" id="{A5CD6E96-4B9F-A15B-F9B7-6CF7A55B5851}"/>
              </a:ext>
            </a:extLst>
          </p:cNvPr>
          <p:cNvPicPr>
            <a:picLocks noChangeAspect="1"/>
          </p:cNvPicPr>
          <p:nvPr/>
        </p:nvPicPr>
        <p:blipFill>
          <a:blip r:embed="rId10"/>
          <a:stretch>
            <a:fillRect/>
          </a:stretch>
        </p:blipFill>
        <p:spPr>
          <a:xfrm>
            <a:off x="9598014" y="3003753"/>
            <a:ext cx="438895" cy="390753"/>
          </a:xfrm>
          <a:prstGeom prst="rect">
            <a:avLst/>
          </a:prstGeom>
        </p:spPr>
      </p:pic>
      <p:sp>
        <p:nvSpPr>
          <p:cNvPr id="9" name="TextBox 69">
            <a:extLst>
              <a:ext uri="{FF2B5EF4-FFF2-40B4-BE49-F238E27FC236}">
                <a16:creationId xmlns:a16="http://schemas.microsoft.com/office/drawing/2014/main" id="{451A09C3-EF14-F6BB-9D8D-2619D43E1677}"/>
              </a:ext>
            </a:extLst>
          </p:cNvPr>
          <p:cNvSpPr txBox="1"/>
          <p:nvPr/>
        </p:nvSpPr>
        <p:spPr>
          <a:xfrm>
            <a:off x="2664859" y="-37853"/>
            <a:ext cx="6995806" cy="551882"/>
          </a:xfrm>
          <a:prstGeom prst="rect">
            <a:avLst/>
          </a:prstGeom>
        </p:spPr>
        <p:txBody>
          <a:bodyPr wrap="square" lIns="0" tIns="0" rIns="0" bIns="0" rtlCol="0" anchor="t">
            <a:spAutoFit/>
          </a:bodyPr>
          <a:lstStyle/>
          <a:p>
            <a:pPr>
              <a:lnSpc>
                <a:spcPts val="4899"/>
              </a:lnSpc>
              <a:spcBef>
                <a:spcPct val="0"/>
              </a:spcBef>
            </a:pPr>
            <a:r>
              <a:rPr lang="en-US" sz="2200" u="sng" dirty="0">
                <a:solidFill>
                  <a:srgbClr val="000000"/>
                </a:solidFill>
                <a:latin typeface="DM Sans Bold"/>
              </a:rPr>
              <a:t>BLACKPOOL CFO ACTIVITY HUB – April – Week 3</a:t>
            </a:r>
          </a:p>
        </p:txBody>
      </p:sp>
    </p:spTree>
    <p:extLst>
      <p:ext uri="{BB962C8B-B14F-4D97-AF65-F5344CB8AC3E}">
        <p14:creationId xmlns:p14="http://schemas.microsoft.com/office/powerpoint/2010/main" val="1617444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77A4D-1678-6265-B2AB-BDA3AC6CE4D9}"/>
            </a:ext>
          </a:extLst>
        </p:cNvPr>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3B00554E-1C49-85EE-9990-1A82C10E2EEA}"/>
              </a:ext>
            </a:extLst>
          </p:cNvPr>
          <p:cNvGraphicFramePr>
            <a:graphicFrameLocks noGrp="1"/>
          </p:cNvGraphicFramePr>
          <p:nvPr>
            <p:extLst>
              <p:ext uri="{D42A27DB-BD31-4B8C-83A1-F6EECF244321}">
                <p14:modId xmlns:p14="http://schemas.microsoft.com/office/powerpoint/2010/main" val="2748467043"/>
              </p:ext>
            </p:extLst>
          </p:nvPr>
        </p:nvGraphicFramePr>
        <p:xfrm>
          <a:off x="2621777" y="655323"/>
          <a:ext cx="7875905" cy="6788299"/>
        </p:xfrm>
        <a:graphic>
          <a:graphicData uri="http://schemas.openxmlformats.org/drawingml/2006/table">
            <a:tbl>
              <a:tblPr/>
              <a:tblGrid>
                <a:gridCol w="1490736">
                  <a:extLst>
                    <a:ext uri="{9D8B030D-6E8A-4147-A177-3AD203B41FA5}">
                      <a16:colId xmlns:a16="http://schemas.microsoft.com/office/drawing/2014/main" val="20000"/>
                    </a:ext>
                  </a:extLst>
                </a:gridCol>
                <a:gridCol w="1596291">
                  <a:extLst>
                    <a:ext uri="{9D8B030D-6E8A-4147-A177-3AD203B41FA5}">
                      <a16:colId xmlns:a16="http://schemas.microsoft.com/office/drawing/2014/main" val="20001"/>
                    </a:ext>
                  </a:extLst>
                </a:gridCol>
                <a:gridCol w="1825424">
                  <a:extLst>
                    <a:ext uri="{9D8B030D-6E8A-4147-A177-3AD203B41FA5}">
                      <a16:colId xmlns:a16="http://schemas.microsoft.com/office/drawing/2014/main" val="20002"/>
                    </a:ext>
                  </a:extLst>
                </a:gridCol>
                <a:gridCol w="1477451">
                  <a:extLst>
                    <a:ext uri="{9D8B030D-6E8A-4147-A177-3AD203B41FA5}">
                      <a16:colId xmlns:a16="http://schemas.microsoft.com/office/drawing/2014/main" val="20003"/>
                    </a:ext>
                  </a:extLst>
                </a:gridCol>
                <a:gridCol w="1486003">
                  <a:extLst>
                    <a:ext uri="{9D8B030D-6E8A-4147-A177-3AD203B41FA5}">
                      <a16:colId xmlns:a16="http://schemas.microsoft.com/office/drawing/2014/main" val="20004"/>
                    </a:ext>
                  </a:extLst>
                </a:gridCol>
              </a:tblGrid>
              <a:tr h="360503">
                <a:tc>
                  <a:txBody>
                    <a:bodyPr/>
                    <a:lstStyle/>
                    <a:p>
                      <a:pPr algn="ctr">
                        <a:lnSpc>
                          <a:spcPts val="1928"/>
                        </a:lnSpc>
                        <a:defRPr/>
                      </a:pPr>
                      <a:r>
                        <a:rPr lang="en-US" sz="1100" dirty="0">
                          <a:solidFill>
                            <a:srgbClr val="000000"/>
                          </a:solidFill>
                          <a:latin typeface="DM Sans Bold"/>
                        </a:rPr>
                        <a:t>Monday </a:t>
                      </a:r>
                      <a:r>
                        <a:rPr lang="en-US" sz="1100">
                          <a:solidFill>
                            <a:srgbClr val="000000"/>
                          </a:solidFill>
                          <a:latin typeface="DM Sans Bold"/>
                        </a:rPr>
                        <a:t>20</a:t>
                      </a:r>
                      <a:r>
                        <a:rPr lang="en-US" sz="1100" baseline="30000">
                          <a:solidFill>
                            <a:srgbClr val="000000"/>
                          </a:solidFill>
                          <a:latin typeface="DM Sans Bold"/>
                        </a:rPr>
                        <a:t>th</a:t>
                      </a:r>
                      <a:r>
                        <a:rPr lang="en-US" sz="1100" dirty="0">
                          <a:solidFill>
                            <a:srgbClr val="000000"/>
                          </a:solidFill>
                          <a:latin typeface="DM Sans Bold"/>
                        </a:rPr>
                        <a:t>  </a:t>
                      </a:r>
                      <a:endParaRPr lang="en-US" sz="1000" dirty="0"/>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pPr>
                      <a:r>
                        <a:rPr lang="en-US" sz="1100">
                          <a:solidFill>
                            <a:srgbClr val="000000"/>
                          </a:solidFill>
                          <a:latin typeface="DM Sans Bold"/>
                        </a:rPr>
                        <a:t>Tuesday 21st </a:t>
                      </a:r>
                      <a:r>
                        <a:rPr lang="en-US" sz="1100" dirty="0">
                          <a:solidFill>
                            <a:srgbClr val="000000"/>
                          </a:solidFill>
                          <a:latin typeface="DM Sans Bold"/>
                        </a:rPr>
                        <a:t> </a:t>
                      </a: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100">
                          <a:solidFill>
                            <a:srgbClr val="000000"/>
                          </a:solidFill>
                          <a:latin typeface="DM Sans Bold"/>
                        </a:rPr>
                        <a:t>Wednesday 22nd</a:t>
                      </a:r>
                      <a:r>
                        <a:rPr lang="en-US" sz="1100" dirty="0">
                          <a:solidFill>
                            <a:srgbClr val="000000"/>
                          </a:solidFill>
                          <a:latin typeface="DM Sans Bold"/>
                        </a:rPr>
                        <a:t> </a:t>
                      </a:r>
                      <a:endParaRPr lang="en-US" sz="1000" dirty="0"/>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100">
                          <a:solidFill>
                            <a:srgbClr val="000000"/>
                          </a:solidFill>
                          <a:latin typeface="DM Sans Bold"/>
                        </a:rPr>
                        <a:t> Thursday 23rd</a:t>
                      </a:r>
                      <a:endParaRPr lang="en-US" sz="1100" dirty="0">
                        <a:solidFill>
                          <a:srgbClr val="000000"/>
                        </a:solidFill>
                        <a:latin typeface="DM Sans Bold"/>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100">
                          <a:solidFill>
                            <a:srgbClr val="000000"/>
                          </a:solidFill>
                          <a:latin typeface="DM Sans Bold"/>
                        </a:rPr>
                        <a:t>Friday 24</a:t>
                      </a:r>
                      <a:r>
                        <a:rPr lang="en-US" sz="1100" baseline="30000">
                          <a:solidFill>
                            <a:srgbClr val="000000"/>
                          </a:solidFill>
                          <a:latin typeface="DM Sans Bold"/>
                        </a:rPr>
                        <a:t>th</a:t>
                      </a:r>
                      <a:r>
                        <a:rPr lang="en-US" sz="1100" dirty="0">
                          <a:solidFill>
                            <a:srgbClr val="000000"/>
                          </a:solidFill>
                          <a:latin typeface="DM Sans Bold"/>
                        </a:rPr>
                        <a:t> </a:t>
                      </a:r>
                      <a:endParaRPr lang="en-US" sz="1000" dirty="0"/>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extLst>
                  <a:ext uri="{0D108BD9-81ED-4DB2-BD59-A6C34878D82A}">
                    <a16:rowId xmlns:a16="http://schemas.microsoft.com/office/drawing/2014/main" val="10000"/>
                  </a:ext>
                </a:extLst>
              </a:tr>
              <a:tr h="666212">
                <a:tc>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r>
                        <a:rPr lang="en-US" sz="900" b="0" dirty="0">
                          <a:solidFill>
                            <a:srgbClr val="000000"/>
                          </a:solidFill>
                          <a:latin typeface="DM Sans"/>
                        </a:rPr>
                        <a:t>Hub open from 9:30 for breakfast &amp; drop-in support!</a:t>
                      </a: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r>
                        <a:rPr lang="en-US" sz="900" b="0" dirty="0">
                          <a:solidFill>
                            <a:srgbClr val="000000"/>
                          </a:solidFill>
                          <a:latin typeface="DM Sans"/>
                        </a:rPr>
                        <a:t>Hub open from 9:30 for breakfast &amp; drop-in support!</a:t>
                      </a: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r>
                        <a:rPr lang="en-US" sz="900" b="0" dirty="0">
                          <a:solidFill>
                            <a:srgbClr val="000000"/>
                          </a:solidFill>
                          <a:latin typeface="DM Sans"/>
                        </a:rPr>
                        <a:t>Hub open from 9:30 for breakfast &amp; drop-in support!</a:t>
                      </a: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r>
                        <a:rPr lang="en-US" sz="900" b="0" dirty="0">
                          <a:solidFill>
                            <a:srgbClr val="000000"/>
                          </a:solidFill>
                          <a:latin typeface="DM Sans"/>
                        </a:rPr>
                        <a:t>Hub open from 9:30 for breakfast &amp; drop-in support!</a:t>
                      </a: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r>
                        <a:rPr lang="en-US" sz="900" b="0" dirty="0">
                          <a:solidFill>
                            <a:srgbClr val="000000"/>
                          </a:solidFill>
                          <a:latin typeface="DM Sans"/>
                        </a:rPr>
                        <a:t>Hub open from 9:30 for breakfast &amp; drop-in support!</a:t>
                      </a: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86352946"/>
                  </a:ext>
                </a:extLst>
              </a:tr>
              <a:tr h="2624889">
                <a:tc>
                  <a:txBody>
                    <a:bodyPr/>
                    <a:lstStyle/>
                    <a:p>
                      <a:pPr algn="ctr">
                        <a:lnSpc>
                          <a:spcPts val="1515"/>
                        </a:lnSpc>
                        <a:defRPr/>
                      </a:pPr>
                      <a:endParaRPr lang="en-GB" sz="900" b="0" dirty="0">
                        <a:solidFill>
                          <a:srgbClr val="000000"/>
                        </a:solidFill>
                        <a:latin typeface="DM Sans"/>
                      </a:endParaRPr>
                    </a:p>
                    <a:p>
                      <a:pPr algn="ctr">
                        <a:lnSpc>
                          <a:spcPts val="1470"/>
                        </a:lnSpc>
                        <a:defRPr/>
                      </a:pPr>
                      <a:r>
                        <a:rPr lang="en-US" sz="1100" b="1" dirty="0">
                          <a:solidFill>
                            <a:srgbClr val="000000"/>
                          </a:solidFill>
                          <a:latin typeface="DM Sans"/>
                        </a:rPr>
                        <a:t>Through the Gate</a:t>
                      </a:r>
                    </a:p>
                    <a:p>
                      <a:pPr algn="ctr">
                        <a:lnSpc>
                          <a:spcPts val="1470"/>
                        </a:lnSpc>
                        <a:defRPr/>
                      </a:pPr>
                      <a:r>
                        <a:rPr lang="en-US" sz="1100" b="1" dirty="0">
                          <a:solidFill>
                            <a:srgbClr val="000000"/>
                          </a:solidFill>
                          <a:latin typeface="DM Sans"/>
                        </a:rPr>
                        <a:t>10 am to 12 noon</a:t>
                      </a:r>
                    </a:p>
                    <a:p>
                      <a:pPr algn="ctr">
                        <a:lnSpc>
                          <a:spcPts val="1470"/>
                        </a:lnSpc>
                        <a:defRPr/>
                      </a:pPr>
                      <a:endParaRPr lang="en-US" sz="1100" b="1" dirty="0">
                        <a:solidFill>
                          <a:srgbClr val="000000"/>
                        </a:solidFill>
                        <a:latin typeface="DM Sans"/>
                      </a:endParaRPr>
                    </a:p>
                    <a:p>
                      <a:pPr algn="ctr">
                        <a:lnSpc>
                          <a:spcPts val="1470"/>
                        </a:lnSpc>
                        <a:defRPr/>
                      </a:pPr>
                      <a:r>
                        <a:rPr lang="en-US" sz="900" b="0" dirty="0">
                          <a:solidFill>
                            <a:srgbClr val="000000"/>
                          </a:solidFill>
                          <a:latin typeface="DM Sans"/>
                        </a:rPr>
                        <a:t>Support available for</a:t>
                      </a:r>
                    </a:p>
                    <a:p>
                      <a:pPr algn="ctr">
                        <a:lnSpc>
                          <a:spcPts val="1470"/>
                        </a:lnSpc>
                        <a:defRPr/>
                      </a:pPr>
                      <a:r>
                        <a:rPr lang="en-US" sz="900" b="0" dirty="0">
                          <a:solidFill>
                            <a:srgbClr val="000000"/>
                          </a:solidFill>
                          <a:latin typeface="DM Sans"/>
                        </a:rPr>
                        <a:t> anyone being released from custody</a:t>
                      </a:r>
                    </a:p>
                    <a:p>
                      <a:pPr algn="ctr">
                        <a:lnSpc>
                          <a:spcPts val="1515"/>
                        </a:lnSpc>
                        <a:defRPr/>
                      </a:pPr>
                      <a:endParaRPr lang="en-GB" sz="900" b="0" dirty="0">
                        <a:solidFill>
                          <a:srgbClr val="000000"/>
                        </a:solidFill>
                        <a:latin typeface="DM Sans"/>
                      </a:endParaRPr>
                    </a:p>
                    <a:p>
                      <a:pPr algn="ctr">
                        <a:lnSpc>
                          <a:spcPts val="1515"/>
                        </a:lnSpc>
                        <a:defRPr/>
                      </a:pPr>
                      <a:r>
                        <a:rPr lang="en-GB" sz="900" b="0" dirty="0">
                          <a:solidFill>
                            <a:srgbClr val="000000"/>
                          </a:solidFill>
                          <a:latin typeface="DM Sans"/>
                        </a:rPr>
                        <a:t>Community Wellbeing Packs available where needed</a:t>
                      </a: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470"/>
                        </a:lnSpc>
                      </a:pPr>
                      <a:r>
                        <a:rPr lang="en-GB" sz="1000" b="1" kern="1200">
                          <a:solidFill>
                            <a:schemeClr val="tx1"/>
                          </a:solidFill>
                          <a:effectLst/>
                          <a:latin typeface="DM Sans"/>
                          <a:ea typeface="+mn-ea"/>
                          <a:cs typeface="+mn-cs"/>
                        </a:rPr>
                        <a:t>Breakfast </a:t>
                      </a:r>
                      <a:endParaRPr lang="en-GB" sz="1100" b="1" kern="1200">
                        <a:solidFill>
                          <a:schemeClr val="tx1"/>
                        </a:solidFill>
                        <a:effectLst/>
                        <a:latin typeface="DM Sans" pitchFamily="2" charset="0"/>
                        <a:ea typeface="+mn-ea"/>
                        <a:cs typeface="+mn-cs"/>
                      </a:endParaRPr>
                    </a:p>
                    <a:p>
                      <a:pPr lvl="0" algn="ctr">
                        <a:lnSpc>
                          <a:spcPts val="1470"/>
                        </a:lnSpc>
                        <a:buNone/>
                      </a:pPr>
                      <a:r>
                        <a:rPr lang="en-GB" sz="1000" b="0" kern="1200" dirty="0">
                          <a:solidFill>
                            <a:schemeClr val="tx1"/>
                          </a:solidFill>
                          <a:effectLst/>
                          <a:latin typeface="DM Sans"/>
                          <a:ea typeface="+mn-ea"/>
                          <a:cs typeface="+mn-cs"/>
                        </a:rPr>
                        <a:t>Grab some breakfast grub and a hot tea or coffee</a:t>
                      </a:r>
                    </a:p>
                    <a:p>
                      <a:pPr lvl="0" algn="ctr">
                        <a:lnSpc>
                          <a:spcPts val="1470"/>
                        </a:lnSpc>
                        <a:buNone/>
                      </a:pPr>
                      <a:r>
                        <a:rPr lang="en-GB" sz="1000" b="0" kern="1200" dirty="0">
                          <a:solidFill>
                            <a:schemeClr val="tx1"/>
                          </a:solidFill>
                          <a:effectLst/>
                          <a:latin typeface="DM Sans"/>
                          <a:ea typeface="+mn-ea"/>
                          <a:cs typeface="+mn-cs"/>
                        </a:rPr>
                        <a:t>10am - 11am</a:t>
                      </a:r>
                    </a:p>
                    <a:p>
                      <a:pPr lvl="0" algn="ctr">
                        <a:lnSpc>
                          <a:spcPts val="1470"/>
                        </a:lnSpc>
                        <a:buNone/>
                      </a:pPr>
                      <a:endParaRPr lang="en-GB" sz="1100" b="1" kern="1200" dirty="0">
                        <a:solidFill>
                          <a:schemeClr val="tx1"/>
                        </a:solidFill>
                        <a:effectLst/>
                        <a:latin typeface="DM Sans"/>
                        <a:ea typeface="+mn-ea"/>
                        <a:cs typeface="+mn-cs"/>
                      </a:endParaRPr>
                    </a:p>
                    <a:p>
                      <a:pPr lvl="0" algn="ctr">
                        <a:lnSpc>
                          <a:spcPts val="1470"/>
                        </a:lnSpc>
                        <a:buNone/>
                        <a:defRPr/>
                      </a:pPr>
                      <a:r>
                        <a:rPr lang="en-GB" sz="1100" b="1" kern="1200" dirty="0">
                          <a:solidFill>
                            <a:schemeClr val="tx1"/>
                          </a:solidFill>
                          <a:effectLst/>
                          <a:latin typeface="DM Sans"/>
                          <a:ea typeface="+mn-ea"/>
                          <a:cs typeface="+mn-cs"/>
                        </a:rPr>
                        <a:t>“Bored” Games</a:t>
                      </a:r>
                      <a:endParaRPr lang="en-GB" dirty="0">
                        <a:latin typeface="DM Sans"/>
                      </a:endParaRPr>
                    </a:p>
                    <a:p>
                      <a:pPr algn="ctr">
                        <a:lnSpc>
                          <a:spcPts val="1470"/>
                        </a:lnSpc>
                        <a:defRPr/>
                      </a:pPr>
                      <a:r>
                        <a:rPr lang="en-GB" sz="900" b="0" kern="1200" dirty="0">
                          <a:solidFill>
                            <a:schemeClr val="tx1"/>
                          </a:solidFill>
                          <a:effectLst/>
                          <a:latin typeface="DM Sans" pitchFamily="2" charset="0"/>
                          <a:ea typeface="+mn-ea"/>
                          <a:cs typeface="+mn-cs"/>
                        </a:rPr>
                        <a:t>Vanquish boredom and come play some boardgames at the Hub</a:t>
                      </a:r>
                    </a:p>
                    <a:p>
                      <a:pPr algn="ctr">
                        <a:lnSpc>
                          <a:spcPts val="1470"/>
                        </a:lnSpc>
                        <a:defRPr/>
                      </a:pPr>
                      <a:endParaRPr lang="en-GB" sz="900" b="0" kern="1200" dirty="0">
                        <a:solidFill>
                          <a:schemeClr val="tx1"/>
                        </a:solidFill>
                        <a:effectLst/>
                        <a:latin typeface="DM Sans" pitchFamily="2" charset="0"/>
                        <a:ea typeface="+mn-ea"/>
                        <a:cs typeface="+mn-cs"/>
                      </a:endParaRPr>
                    </a:p>
                    <a:p>
                      <a:pPr algn="ctr">
                        <a:lnSpc>
                          <a:spcPts val="1470"/>
                        </a:lnSpc>
                        <a:defRPr/>
                      </a:pPr>
                      <a:endParaRPr lang="en-GB" sz="900" b="0" dirty="0">
                        <a:solidFill>
                          <a:schemeClr val="tx1"/>
                        </a:solidFill>
                        <a:latin typeface="DM Sans"/>
                      </a:endParaRPr>
                    </a:p>
                    <a:p>
                      <a:pPr algn="ctr">
                        <a:lnSpc>
                          <a:spcPts val="1470"/>
                        </a:lnSpc>
                        <a:defRPr/>
                      </a:pPr>
                      <a:endParaRPr lang="en-GB" sz="900" b="0" dirty="0">
                        <a:solidFill>
                          <a:schemeClr val="tx1"/>
                        </a:solidFill>
                        <a:latin typeface="DM San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515"/>
                        </a:lnSpc>
                        <a:defRPr/>
                      </a:pPr>
                      <a:endParaRPr lang="en-US" sz="900" b="0" dirty="0">
                        <a:solidFill>
                          <a:srgbClr val="000000"/>
                        </a:solidFill>
                        <a:latin typeface="DM Sans" pitchFamily="2" charset="0"/>
                      </a:endParaRPr>
                    </a:p>
                    <a:p>
                      <a:pPr algn="ctr">
                        <a:lnSpc>
                          <a:spcPts val="1515"/>
                        </a:lnSpc>
                        <a:defRPr/>
                      </a:pPr>
                      <a:endParaRPr lang="en-US" sz="900" b="0" dirty="0">
                        <a:solidFill>
                          <a:srgbClr val="000000"/>
                        </a:solidFill>
                        <a:latin typeface="DM Sans" pitchFamily="2" charset="0"/>
                      </a:endParaRPr>
                    </a:p>
                    <a:p>
                      <a:pPr algn="ctr">
                        <a:lnSpc>
                          <a:spcPts val="1515"/>
                        </a:lnSpc>
                        <a:defRPr/>
                      </a:pPr>
                      <a:r>
                        <a:rPr lang="en-GB" sz="900" b="0">
                          <a:solidFill>
                            <a:srgbClr val="FF0000"/>
                          </a:solidFill>
                          <a:latin typeface="DM Sans"/>
                        </a:rPr>
                        <a:t>CBT with Aisha- All day </a:t>
                      </a:r>
                      <a:r>
                        <a:rPr lang="en-GB" sz="900" b="0" dirty="0">
                          <a:solidFill>
                            <a:srgbClr val="FF0000"/>
                          </a:solidFill>
                          <a:latin typeface="DM Sans"/>
                        </a:rPr>
                        <a:t>Appointments </a:t>
                      </a:r>
                      <a:endParaRPr lang="en-US" sz="900" b="0" dirty="0">
                        <a:solidFill>
                          <a:srgbClr val="000000"/>
                        </a:solidFill>
                        <a:latin typeface="DM Sans" pitchFamily="2" charset="0"/>
                      </a:endParaRPr>
                    </a:p>
                    <a:p>
                      <a:pPr marL="0" marR="0" lvl="0" indent="0" algn="ctr" defTabSz="914400" rtl="0" eaLnBrk="1" fontAlgn="auto" latinLnBrk="0" hangingPunct="1">
                        <a:lnSpc>
                          <a:spcPts val="1470"/>
                        </a:lnSpc>
                        <a:spcBef>
                          <a:spcPts val="0"/>
                        </a:spcBef>
                        <a:spcAft>
                          <a:spcPts val="0"/>
                        </a:spcAft>
                        <a:buClrTx/>
                        <a:buSzTx/>
                        <a:buFontTx/>
                        <a:buNone/>
                        <a:tabLst/>
                        <a:defRPr/>
                      </a:pPr>
                      <a:r>
                        <a:rPr lang="en-GB" sz="900" b="0" kern="1200" dirty="0">
                          <a:solidFill>
                            <a:schemeClr val="tx1"/>
                          </a:solidFill>
                          <a:effectLst/>
                          <a:latin typeface="DM Sans"/>
                          <a:ea typeface="+mn-ea"/>
                          <a:cs typeface="+mn-cs"/>
                        </a:rPr>
                        <a:t>Please speak to a Support Worker for an appointment</a:t>
                      </a:r>
                    </a:p>
                    <a:p>
                      <a:pPr marL="0" marR="0" lvl="0" indent="0" algn="ctr">
                        <a:lnSpc>
                          <a:spcPts val="1470"/>
                        </a:lnSpc>
                        <a:spcBef>
                          <a:spcPts val="0"/>
                        </a:spcBef>
                        <a:spcAft>
                          <a:spcPts val="0"/>
                        </a:spcAft>
                        <a:buClrTx/>
                        <a:buSzTx/>
                        <a:buFontTx/>
                        <a:buNone/>
                      </a:pPr>
                      <a:endParaRPr lang="en-GB" sz="900" b="1" kern="1200" dirty="0">
                        <a:solidFill>
                          <a:schemeClr val="tx1"/>
                        </a:solidFill>
                        <a:effectLst/>
                        <a:latin typeface="DM Sans"/>
                        <a:ea typeface="+mn-ea"/>
                        <a:cs typeface="+mn-cs"/>
                      </a:endParaRPr>
                    </a:p>
                    <a:p>
                      <a:pPr marL="0" marR="0" lvl="0" indent="0" algn="ctr">
                        <a:lnSpc>
                          <a:spcPts val="1470"/>
                        </a:lnSpc>
                        <a:spcBef>
                          <a:spcPts val="0"/>
                        </a:spcBef>
                        <a:spcAft>
                          <a:spcPts val="0"/>
                        </a:spcAft>
                        <a:buClrTx/>
                        <a:buSzTx/>
                        <a:buFontTx/>
                        <a:buNone/>
                      </a:pPr>
                      <a:r>
                        <a:rPr lang="en-GB" sz="900" b="1" kern="1200">
                          <a:solidFill>
                            <a:schemeClr val="tx1"/>
                          </a:solidFill>
                          <a:effectLst/>
                          <a:latin typeface="DM Sans"/>
                          <a:ea typeface="+mn-ea"/>
                          <a:cs typeface="+mn-cs"/>
                        </a:rPr>
                        <a:t>Earth Day Celebrations!</a:t>
                      </a:r>
                      <a:endParaRPr lang="en-GB" sz="900" b="1" kern="1200" dirty="0">
                        <a:solidFill>
                          <a:schemeClr val="tx1"/>
                        </a:solidFill>
                        <a:effectLst/>
                        <a:latin typeface="DM Sans"/>
                        <a:ea typeface="+mn-ea"/>
                        <a:cs typeface="+mn-cs"/>
                      </a:endParaRPr>
                    </a:p>
                    <a:p>
                      <a:pPr marL="0" marR="0" lvl="0" indent="0" algn="ctr">
                        <a:lnSpc>
                          <a:spcPts val="1470"/>
                        </a:lnSpc>
                        <a:spcBef>
                          <a:spcPts val="0"/>
                        </a:spcBef>
                        <a:spcAft>
                          <a:spcPts val="0"/>
                        </a:spcAft>
                        <a:buClrTx/>
                        <a:buSzTx/>
                        <a:buFontTx/>
                        <a:buNone/>
                      </a:pPr>
                      <a:r>
                        <a:rPr lang="en-GB" sz="900" b="0" kern="1200" dirty="0">
                          <a:solidFill>
                            <a:schemeClr val="tx1"/>
                          </a:solidFill>
                          <a:effectLst/>
                          <a:latin typeface="DM Sans"/>
                          <a:ea typeface="+mn-ea"/>
                          <a:cs typeface="+mn-cs"/>
                        </a:rPr>
                        <a:t>Join the team with your green thumbs and take part in planting </a:t>
                      </a:r>
                      <a:r>
                        <a:rPr lang="en-GB" sz="900" b="0" kern="1200">
                          <a:solidFill>
                            <a:schemeClr val="tx1"/>
                          </a:solidFill>
                          <a:effectLst/>
                          <a:latin typeface="DM Sans"/>
                          <a:ea typeface="+mn-ea"/>
                          <a:cs typeface="+mn-cs"/>
                        </a:rPr>
                        <a:t>and growing your own flower and watching it bloom alongside of you. </a:t>
                      </a:r>
                      <a:endParaRPr lang="en-GB" sz="900" b="0" kern="1200" dirty="0">
                        <a:solidFill>
                          <a:schemeClr val="tx1"/>
                        </a:solidFill>
                        <a:effectLst/>
                        <a:latin typeface="DM Sans"/>
                        <a:ea typeface="+mn-ea"/>
                        <a:cs typeface="+mn-c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tc rowSpan="2">
                  <a:txBody>
                    <a:bodyPr/>
                    <a:lstStyle/>
                    <a:p>
                      <a:pPr marL="0" marR="0" lvl="0" indent="0" algn="ctr" rtl="0">
                        <a:lnSpc>
                          <a:spcPts val="1515"/>
                        </a:lnSpc>
                        <a:spcBef>
                          <a:spcPts val="0"/>
                        </a:spcBef>
                        <a:spcAft>
                          <a:spcPts val="0"/>
                        </a:spcAft>
                        <a:buClrTx/>
                        <a:buSzTx/>
                        <a:buFontTx/>
                        <a:buNone/>
                      </a:pPr>
                      <a:endParaRPr lang="en-US" sz="1200" b="0" dirty="0">
                        <a:solidFill>
                          <a:srgbClr val="000000"/>
                        </a:solidFill>
                        <a:latin typeface="DM Sans"/>
                      </a:endParaRPr>
                    </a:p>
                    <a:p>
                      <a:pPr marL="0" marR="0" lvl="0" indent="0" algn="ctr" rtl="0">
                        <a:lnSpc>
                          <a:spcPts val="1515"/>
                        </a:lnSpc>
                        <a:spcBef>
                          <a:spcPts val="0"/>
                        </a:spcBef>
                        <a:spcAft>
                          <a:spcPts val="0"/>
                        </a:spcAft>
                        <a:buClrTx/>
                        <a:buSzTx/>
                        <a:buFontTx/>
                        <a:buNone/>
                      </a:pPr>
                      <a:endParaRPr lang="en-US" sz="1200" b="0" dirty="0">
                        <a:solidFill>
                          <a:srgbClr val="000000"/>
                        </a:solidFill>
                        <a:latin typeface="DM Sans"/>
                      </a:endParaRPr>
                    </a:p>
                    <a:p>
                      <a:pPr marL="0" marR="0" lvl="0" indent="0" algn="ctr" rtl="0">
                        <a:lnSpc>
                          <a:spcPts val="1515"/>
                        </a:lnSpc>
                        <a:spcBef>
                          <a:spcPts val="0"/>
                        </a:spcBef>
                        <a:spcAft>
                          <a:spcPts val="0"/>
                        </a:spcAft>
                        <a:buClrTx/>
                        <a:buSzTx/>
                        <a:buFontTx/>
                        <a:buNone/>
                      </a:pPr>
                      <a:endParaRPr lang="en-US" sz="1200" b="0" dirty="0">
                        <a:solidFill>
                          <a:srgbClr val="000000"/>
                        </a:solidFill>
                        <a:latin typeface="DM Sans"/>
                      </a:endParaRPr>
                    </a:p>
                    <a:p>
                      <a:pPr marL="0" marR="0" lvl="0" indent="0" algn="ctr" rtl="0">
                        <a:lnSpc>
                          <a:spcPts val="1515"/>
                        </a:lnSpc>
                        <a:spcBef>
                          <a:spcPts val="0"/>
                        </a:spcBef>
                        <a:spcAft>
                          <a:spcPts val="0"/>
                        </a:spcAft>
                        <a:buClrTx/>
                        <a:buSzTx/>
                        <a:buFontTx/>
                        <a:buNone/>
                      </a:pPr>
                      <a:endParaRPr lang="en-US" sz="1200" b="0" dirty="0">
                        <a:solidFill>
                          <a:srgbClr val="000000"/>
                        </a:solidFill>
                        <a:latin typeface="DM Sans"/>
                      </a:endParaRPr>
                    </a:p>
                    <a:p>
                      <a:pPr marL="0" marR="0" lvl="0" indent="0" algn="ctr" rtl="0">
                        <a:lnSpc>
                          <a:spcPts val="1515"/>
                        </a:lnSpc>
                        <a:spcBef>
                          <a:spcPts val="0"/>
                        </a:spcBef>
                        <a:spcAft>
                          <a:spcPts val="0"/>
                        </a:spcAft>
                        <a:buClrTx/>
                        <a:buSzTx/>
                        <a:buFontTx/>
                        <a:buNone/>
                      </a:pPr>
                      <a:endParaRPr lang="en-US" sz="1200" b="0" dirty="0">
                        <a:solidFill>
                          <a:srgbClr val="000000"/>
                        </a:solidFill>
                        <a:latin typeface="DM Sans"/>
                      </a:endParaRPr>
                    </a:p>
                    <a:p>
                      <a:pPr algn="ctr"/>
                      <a:r>
                        <a:rPr lang="en-GB" sz="1200" b="1" i="0" kern="1200" dirty="0">
                          <a:solidFill>
                            <a:schemeClr val="tx1"/>
                          </a:solidFill>
                          <a:effectLst/>
                          <a:latin typeface="+mn-lt"/>
                          <a:ea typeface="+mn-ea"/>
                          <a:cs typeface="+mn-cs"/>
                        </a:rPr>
                        <a:t>Pathway to Progression Workshop</a:t>
                      </a:r>
                      <a:endParaRPr lang="en-GB" sz="1200" kern="1200" dirty="0">
                        <a:solidFill>
                          <a:schemeClr val="tx1"/>
                        </a:solidFill>
                        <a:effectLst/>
                        <a:latin typeface="+mn-lt"/>
                        <a:ea typeface="+mn-ea"/>
                        <a:cs typeface="+mn-cs"/>
                      </a:endParaRPr>
                    </a:p>
                    <a:p>
                      <a:pPr algn="ctr"/>
                      <a:r>
                        <a:rPr lang="en-GB" sz="1200" b="0" i="0" kern="1200" dirty="0">
                          <a:solidFill>
                            <a:schemeClr val="tx1"/>
                          </a:solidFill>
                          <a:effectLst/>
                          <a:latin typeface="+mn-lt"/>
                          <a:ea typeface="+mn-ea"/>
                          <a:cs typeface="+mn-cs"/>
                        </a:rPr>
                        <a:t>10 - 3:30</a:t>
                      </a:r>
                    </a:p>
                    <a:p>
                      <a:pPr algn="ctr"/>
                      <a:endParaRPr lang="en-GB" sz="1200" b="0" i="0" kern="1200" dirty="0">
                        <a:solidFill>
                          <a:schemeClr val="tx1"/>
                        </a:solidFill>
                        <a:effectLst/>
                        <a:latin typeface="+mn-lt"/>
                        <a:ea typeface="+mn-ea"/>
                        <a:cs typeface="+mn-cs"/>
                      </a:endParaRPr>
                    </a:p>
                    <a:p>
                      <a:pPr algn="ctr"/>
                      <a:endParaRPr lang="en-GB" sz="1200" kern="1200" dirty="0">
                        <a:solidFill>
                          <a:schemeClr val="tx1"/>
                        </a:solidFill>
                        <a:effectLst/>
                        <a:latin typeface="+mn-lt"/>
                        <a:ea typeface="+mn-ea"/>
                        <a:cs typeface="+mn-cs"/>
                      </a:endParaRPr>
                    </a:p>
                    <a:p>
                      <a:pPr algn="ctr"/>
                      <a:r>
                        <a:rPr lang="en-GB" sz="1200" b="0" i="1" kern="1200" dirty="0">
                          <a:solidFill>
                            <a:schemeClr val="tx1"/>
                          </a:solidFill>
                          <a:effectLst/>
                          <a:latin typeface="+mn-lt"/>
                          <a:ea typeface="+mn-ea"/>
                          <a:cs typeface="+mn-cs"/>
                        </a:rPr>
                        <a:t>with Inside Academy</a:t>
                      </a:r>
                      <a:endParaRPr lang="en-GB" sz="1200" kern="1200" dirty="0">
                        <a:solidFill>
                          <a:schemeClr val="tx1"/>
                        </a:solidFill>
                        <a:effectLst/>
                        <a:latin typeface="+mn-lt"/>
                        <a:ea typeface="+mn-ea"/>
                        <a:cs typeface="+mn-cs"/>
                      </a:endParaRPr>
                    </a:p>
                    <a:p>
                      <a:pPr algn="ctr"/>
                      <a:r>
                        <a:rPr lang="en-GB" sz="1200" b="0" i="1" kern="1200" dirty="0">
                          <a:solidFill>
                            <a:schemeClr val="tx1"/>
                          </a:solidFill>
                          <a:effectLst/>
                          <a:latin typeface="+mn-lt"/>
                          <a:ea typeface="+mn-ea"/>
                          <a:cs typeface="+mn-cs"/>
                        </a:rPr>
                        <a:t>A two-day workshop designed to boost confidence, build stability, and create a clear sense of direction for the future.</a:t>
                      </a:r>
                      <a:endParaRPr lang="en-GB" sz="1200" kern="1200" dirty="0">
                        <a:solidFill>
                          <a:schemeClr val="tx1"/>
                        </a:solidFill>
                        <a:effectLst/>
                        <a:latin typeface="+mn-lt"/>
                        <a:ea typeface="+mn-ea"/>
                        <a:cs typeface="+mn-cs"/>
                      </a:endParaRPr>
                    </a:p>
                    <a:p>
                      <a:pPr marL="0" marR="0" lvl="0" indent="0" algn="ctr" rtl="0">
                        <a:lnSpc>
                          <a:spcPts val="1515"/>
                        </a:lnSpc>
                        <a:spcBef>
                          <a:spcPts val="0"/>
                        </a:spcBef>
                        <a:spcAft>
                          <a:spcPts val="0"/>
                        </a:spcAft>
                        <a:buClrTx/>
                        <a:buSzTx/>
                        <a:buFontTx/>
                        <a:buNone/>
                      </a:pPr>
                      <a:endParaRPr lang="en-US" sz="1200" b="1" dirty="0">
                        <a:solidFill>
                          <a:srgbClr val="000000"/>
                        </a:solidFill>
                        <a:latin typeface="DM San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0" cap="flat" cmpd="sng" algn="ctr">
                      <a:solidFill>
                        <a:srgbClr val="000000"/>
                      </a:solidFill>
                      <a:prstDash val="solid"/>
                      <a:round/>
                      <a:headEnd type="none" w="med" len="med"/>
                      <a:tailEnd type="none" w="med" len="med"/>
                    </a:lnB>
                    <a:solidFill>
                      <a:srgbClr val="FFFFFF"/>
                    </a:solidFill>
                  </a:tcPr>
                </a:tc>
                <a:tc rowSpan="2">
                  <a:txBody>
                    <a:bodyPr/>
                    <a:lstStyle/>
                    <a:p>
                      <a:pPr algn="ctr"/>
                      <a:endParaRPr lang="en-GB" sz="1200" b="1" i="0" kern="1200" dirty="0">
                        <a:solidFill>
                          <a:schemeClr val="tx1"/>
                        </a:solidFill>
                        <a:effectLst/>
                        <a:latin typeface="+mn-lt"/>
                        <a:ea typeface="+mn-ea"/>
                        <a:cs typeface="+mn-cs"/>
                      </a:endParaRPr>
                    </a:p>
                    <a:p>
                      <a:pPr algn="ctr"/>
                      <a:endParaRPr lang="en-GB" sz="1200" b="1" i="0" kern="1200" dirty="0">
                        <a:solidFill>
                          <a:schemeClr val="tx1"/>
                        </a:solidFill>
                        <a:effectLst/>
                        <a:latin typeface="+mn-lt"/>
                        <a:ea typeface="+mn-ea"/>
                        <a:cs typeface="+mn-cs"/>
                      </a:endParaRPr>
                    </a:p>
                    <a:p>
                      <a:pPr algn="ctr"/>
                      <a:endParaRPr lang="en-GB" sz="1200" b="1" i="0" kern="1200" dirty="0">
                        <a:solidFill>
                          <a:schemeClr val="tx1"/>
                        </a:solidFill>
                        <a:effectLst/>
                        <a:latin typeface="+mn-lt"/>
                        <a:ea typeface="+mn-ea"/>
                        <a:cs typeface="+mn-cs"/>
                      </a:endParaRPr>
                    </a:p>
                    <a:p>
                      <a:pPr algn="ctr"/>
                      <a:endParaRPr lang="en-GB" sz="1200" b="1" i="0" kern="1200" dirty="0">
                        <a:solidFill>
                          <a:schemeClr val="tx1"/>
                        </a:solidFill>
                        <a:effectLst/>
                        <a:latin typeface="+mn-lt"/>
                        <a:ea typeface="+mn-ea"/>
                        <a:cs typeface="+mn-cs"/>
                      </a:endParaRPr>
                    </a:p>
                    <a:p>
                      <a:pPr algn="ctr"/>
                      <a:endParaRPr lang="en-GB" sz="1200" b="1" i="0" kern="1200" dirty="0">
                        <a:solidFill>
                          <a:schemeClr val="tx1"/>
                        </a:solidFill>
                        <a:effectLst/>
                        <a:latin typeface="+mn-lt"/>
                        <a:ea typeface="+mn-ea"/>
                        <a:cs typeface="+mn-cs"/>
                      </a:endParaRPr>
                    </a:p>
                    <a:p>
                      <a:pPr algn="ctr"/>
                      <a:r>
                        <a:rPr lang="en-GB" sz="1200" b="1" i="0" kern="1200" dirty="0">
                          <a:solidFill>
                            <a:schemeClr val="tx1"/>
                          </a:solidFill>
                          <a:effectLst/>
                          <a:latin typeface="+mn-lt"/>
                          <a:ea typeface="+mn-ea"/>
                          <a:cs typeface="+mn-cs"/>
                        </a:rPr>
                        <a:t>Pathway to Progression Workshop</a:t>
                      </a:r>
                      <a:endParaRPr lang="en-GB" sz="1200" kern="1200" dirty="0">
                        <a:solidFill>
                          <a:schemeClr val="tx1"/>
                        </a:solidFill>
                        <a:effectLst/>
                        <a:latin typeface="+mn-lt"/>
                        <a:ea typeface="+mn-ea"/>
                        <a:cs typeface="+mn-cs"/>
                      </a:endParaRPr>
                    </a:p>
                    <a:p>
                      <a:pPr algn="ctr"/>
                      <a:r>
                        <a:rPr lang="en-GB" sz="1200" b="0" i="0" kern="1200" dirty="0">
                          <a:solidFill>
                            <a:schemeClr val="tx1"/>
                          </a:solidFill>
                          <a:effectLst/>
                          <a:latin typeface="+mn-lt"/>
                          <a:ea typeface="+mn-ea"/>
                          <a:cs typeface="+mn-cs"/>
                        </a:rPr>
                        <a:t>10 - 3:30</a:t>
                      </a:r>
                    </a:p>
                    <a:p>
                      <a:pPr algn="ctr"/>
                      <a:endParaRPr lang="en-GB" sz="1200" b="0" i="0" kern="1200" dirty="0">
                        <a:solidFill>
                          <a:schemeClr val="tx1"/>
                        </a:solidFill>
                        <a:effectLst/>
                        <a:latin typeface="+mn-lt"/>
                        <a:ea typeface="+mn-ea"/>
                        <a:cs typeface="+mn-cs"/>
                      </a:endParaRPr>
                    </a:p>
                    <a:p>
                      <a:pPr algn="ctr"/>
                      <a:endParaRPr lang="en-GB" sz="1200" kern="1200" dirty="0">
                        <a:solidFill>
                          <a:schemeClr val="tx1"/>
                        </a:solidFill>
                        <a:effectLst/>
                        <a:latin typeface="+mn-lt"/>
                        <a:ea typeface="+mn-ea"/>
                        <a:cs typeface="+mn-cs"/>
                      </a:endParaRPr>
                    </a:p>
                    <a:p>
                      <a:pPr algn="ctr"/>
                      <a:r>
                        <a:rPr lang="en-GB" sz="1200" b="0" i="1" kern="1200" dirty="0">
                          <a:solidFill>
                            <a:schemeClr val="tx1"/>
                          </a:solidFill>
                          <a:effectLst/>
                          <a:latin typeface="+mn-lt"/>
                          <a:ea typeface="+mn-ea"/>
                          <a:cs typeface="+mn-cs"/>
                        </a:rPr>
                        <a:t>with Inside Academy</a:t>
                      </a:r>
                      <a:endParaRPr lang="en-GB" sz="1200" kern="1200" dirty="0">
                        <a:solidFill>
                          <a:schemeClr val="tx1"/>
                        </a:solidFill>
                        <a:effectLst/>
                        <a:latin typeface="+mn-lt"/>
                        <a:ea typeface="+mn-ea"/>
                        <a:cs typeface="+mn-cs"/>
                      </a:endParaRPr>
                    </a:p>
                    <a:p>
                      <a:pPr algn="ctr"/>
                      <a:r>
                        <a:rPr lang="en-GB" sz="1200" b="0" i="1" kern="1200" dirty="0">
                          <a:solidFill>
                            <a:schemeClr val="tx1"/>
                          </a:solidFill>
                          <a:effectLst/>
                          <a:latin typeface="+mn-lt"/>
                          <a:ea typeface="+mn-ea"/>
                          <a:cs typeface="+mn-cs"/>
                        </a:rPr>
                        <a:t>A two-day workshop designed to boost confidence, build stability, and create a clear sense of direction for the future.</a:t>
                      </a:r>
                      <a:endParaRPr lang="en-GB" sz="1200" kern="1200" dirty="0">
                        <a:solidFill>
                          <a:schemeClr val="tx1"/>
                        </a:solidFill>
                        <a:effectLst/>
                        <a:latin typeface="+mn-lt"/>
                        <a:ea typeface="+mn-ea"/>
                        <a:cs typeface="+mn-cs"/>
                      </a:endParaRPr>
                    </a:p>
                    <a:p>
                      <a:pPr algn="ctr">
                        <a:lnSpc>
                          <a:spcPts val="1515"/>
                        </a:lnSpc>
                      </a:pPr>
                      <a:endParaRPr lang="en-US" sz="1200" b="0" dirty="0">
                        <a:solidFill>
                          <a:srgbClr val="000000"/>
                        </a:solidFill>
                        <a:latin typeface="DM Sans"/>
                      </a:endParaRPr>
                    </a:p>
                    <a:p>
                      <a:pPr algn="ctr">
                        <a:lnSpc>
                          <a:spcPts val="1515"/>
                        </a:lnSpc>
                      </a:pPr>
                      <a:endParaRPr lang="en-GB" sz="1100" b="1" dirty="0">
                        <a:solidFill>
                          <a:srgbClr val="000000"/>
                        </a:solidFill>
                        <a:latin typeface="DM Sans"/>
                      </a:endParaRPr>
                    </a:p>
                    <a:p>
                      <a:pPr algn="ctr">
                        <a:lnSpc>
                          <a:spcPts val="1515"/>
                        </a:lnSpc>
                      </a:pPr>
                      <a:endParaRPr lang="en-GB" sz="900" b="0" dirty="0">
                        <a:solidFill>
                          <a:srgbClr val="000000"/>
                        </a:solidFill>
                        <a:latin typeface="DM San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solidFill>
                      <a:srgbClr val="FFFFFF"/>
                    </a:solidFill>
                  </a:tcPr>
                </a:tc>
                <a:extLst>
                  <a:ext uri="{0D108BD9-81ED-4DB2-BD59-A6C34878D82A}">
                    <a16:rowId xmlns:a16="http://schemas.microsoft.com/office/drawing/2014/main" val="10001"/>
                  </a:ext>
                </a:extLst>
              </a:tr>
              <a:tr h="2233154">
                <a:tc>
                  <a:txBody>
                    <a:bodyPr/>
                    <a:lstStyle/>
                    <a:p>
                      <a:pPr algn="ctr">
                        <a:lnSpc>
                          <a:spcPts val="1470"/>
                        </a:lnSpc>
                        <a:defRPr/>
                      </a:pPr>
                      <a:r>
                        <a:rPr lang="en-US" sz="1100" b="1" baseline="0" dirty="0">
                          <a:solidFill>
                            <a:srgbClr val="000000"/>
                          </a:solidFill>
                          <a:latin typeface="DM Sans"/>
                        </a:rPr>
                        <a:t>Hub Inductions </a:t>
                      </a:r>
                    </a:p>
                    <a:p>
                      <a:pPr algn="ctr">
                        <a:lnSpc>
                          <a:spcPts val="1470"/>
                        </a:lnSpc>
                        <a:defRPr/>
                      </a:pPr>
                      <a:r>
                        <a:rPr lang="en-US" sz="1100" b="0" baseline="0" dirty="0">
                          <a:solidFill>
                            <a:srgbClr val="000000"/>
                          </a:solidFill>
                          <a:latin typeface="DM Sans"/>
                        </a:rPr>
                        <a:t>Meet the team, come and see what the Hub has to offer and enroll!</a:t>
                      </a:r>
                    </a:p>
                    <a:p>
                      <a:pPr algn="ctr">
                        <a:lnSpc>
                          <a:spcPts val="1470"/>
                        </a:lnSpc>
                        <a:defRPr/>
                      </a:pPr>
                      <a:endParaRPr lang="en-US" sz="1100" b="0" baseline="0" dirty="0">
                        <a:solidFill>
                          <a:srgbClr val="000000"/>
                        </a:solidFill>
                        <a:latin typeface="DM Sans"/>
                      </a:endParaRPr>
                    </a:p>
                    <a:p>
                      <a:pPr algn="ctr">
                        <a:lnSpc>
                          <a:spcPts val="1470"/>
                        </a:lnSpc>
                        <a:defRPr/>
                      </a:pPr>
                      <a:r>
                        <a:rPr lang="en-US" sz="1100" b="0" baseline="0" dirty="0">
                          <a:solidFill>
                            <a:srgbClr val="000000"/>
                          </a:solidFill>
                          <a:latin typeface="DM Sans"/>
                        </a:rPr>
                        <a:t>No appointment needed</a:t>
                      </a:r>
                    </a:p>
                    <a:p>
                      <a:pPr algn="ctr">
                        <a:lnSpc>
                          <a:spcPts val="1470"/>
                        </a:lnSpc>
                        <a:defRPr/>
                      </a:pPr>
                      <a:endParaRPr lang="en-US" sz="1100" b="0" baseline="0" dirty="0">
                        <a:solidFill>
                          <a:srgbClr val="000000"/>
                        </a:solidFill>
                        <a:latin typeface="DM Sans"/>
                      </a:endParaRPr>
                    </a:p>
                    <a:p>
                      <a:pPr algn="ctr">
                        <a:lnSpc>
                          <a:spcPts val="1470"/>
                        </a:lnSpc>
                        <a:defRPr/>
                      </a:pPr>
                      <a:r>
                        <a:rPr lang="en-US" sz="1100" b="1" baseline="0" dirty="0">
                          <a:solidFill>
                            <a:srgbClr val="000000"/>
                          </a:solidFill>
                          <a:latin typeface="DM Sans"/>
                        </a:rPr>
                        <a:t>1pm -4pm </a:t>
                      </a:r>
                    </a:p>
                    <a:p>
                      <a:pPr algn="ctr">
                        <a:lnSpc>
                          <a:spcPts val="1470"/>
                        </a:lnSpc>
                      </a:pPr>
                      <a:endParaRPr lang="en-US" sz="900" b="0" dirty="0">
                        <a:solidFill>
                          <a:srgbClr val="000000"/>
                        </a:solidFill>
                        <a:latin typeface="DM San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515"/>
                        </a:lnSpc>
                      </a:pPr>
                      <a:r>
                        <a:rPr lang="en-US" sz="1100" b="1" dirty="0">
                          <a:solidFill>
                            <a:srgbClr val="000000"/>
                          </a:solidFill>
                          <a:latin typeface="DM Sans"/>
                        </a:rPr>
                        <a:t>Women Only</a:t>
                      </a:r>
                    </a:p>
                    <a:p>
                      <a:pPr algn="ctr">
                        <a:lnSpc>
                          <a:spcPts val="1515"/>
                        </a:lnSpc>
                      </a:pPr>
                      <a:r>
                        <a:rPr lang="en-US" sz="900" b="1" dirty="0">
                          <a:solidFill>
                            <a:srgbClr val="000000"/>
                          </a:solidFill>
                          <a:latin typeface="DM Sans"/>
                        </a:rPr>
                        <a:t>Complete a course with Digital College with our facilitator</a:t>
                      </a:r>
                    </a:p>
                    <a:p>
                      <a:pPr lvl="0" algn="ctr">
                        <a:lnSpc>
                          <a:spcPts val="1515"/>
                        </a:lnSpc>
                        <a:buNone/>
                      </a:pPr>
                      <a:r>
                        <a:rPr lang="en-US" sz="900" b="1" dirty="0">
                          <a:solidFill>
                            <a:srgbClr val="000000"/>
                          </a:solidFill>
                          <a:latin typeface="DM Sans"/>
                        </a:rPr>
                        <a:t>1 – 2 pm </a:t>
                      </a:r>
                    </a:p>
                    <a:p>
                      <a:pPr lvl="0" algn="ctr">
                        <a:lnSpc>
                          <a:spcPts val="1515"/>
                        </a:lnSpc>
                        <a:buNone/>
                      </a:pPr>
                      <a:endParaRPr lang="en-US" sz="900" b="1">
                        <a:solidFill>
                          <a:srgbClr val="000000"/>
                        </a:solidFill>
                        <a:latin typeface="DM Sans"/>
                      </a:endParaRPr>
                    </a:p>
                    <a:p>
                      <a:pPr lvl="0" algn="ctr">
                        <a:lnSpc>
                          <a:spcPts val="1515"/>
                        </a:lnSpc>
                        <a:buNone/>
                      </a:pPr>
                      <a:r>
                        <a:rPr lang="en-US" sz="900" b="1" dirty="0">
                          <a:solidFill>
                            <a:srgbClr val="000000"/>
                          </a:solidFill>
                          <a:latin typeface="DM Sans"/>
                        </a:rPr>
                        <a:t>Therapeutic Arts</a:t>
                      </a:r>
                    </a:p>
                    <a:p>
                      <a:pPr lvl="0" algn="ctr">
                        <a:lnSpc>
                          <a:spcPts val="1515"/>
                        </a:lnSpc>
                        <a:buNone/>
                      </a:pPr>
                      <a:r>
                        <a:rPr lang="en-US" sz="900" b="1" dirty="0">
                          <a:solidFill>
                            <a:srgbClr val="000000"/>
                          </a:solidFill>
                          <a:latin typeface="DM Sans"/>
                        </a:rPr>
                        <a:t>Paint Clay Coasters </a:t>
                      </a:r>
                    </a:p>
                    <a:p>
                      <a:pPr lvl="0" algn="ctr">
                        <a:lnSpc>
                          <a:spcPts val="1515"/>
                        </a:lnSpc>
                        <a:buNone/>
                      </a:pPr>
                      <a:r>
                        <a:rPr lang="en-US" sz="900" b="1" dirty="0">
                          <a:solidFill>
                            <a:srgbClr val="000000"/>
                          </a:solidFill>
                          <a:latin typeface="DM Sans"/>
                        </a:rPr>
                        <a:t>2 – 4pm</a:t>
                      </a: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99FF"/>
                    </a:solidFill>
                  </a:tcPr>
                </a:tc>
                <a:tc>
                  <a:txBody>
                    <a:bodyPr/>
                    <a:lstStyle/>
                    <a:p>
                      <a:pPr algn="ctr"/>
                      <a:endParaRPr lang="en-GB" sz="900" b="0" kern="1200" dirty="0">
                        <a:solidFill>
                          <a:schemeClr val="tx1"/>
                        </a:solidFill>
                        <a:effectLst/>
                        <a:latin typeface="DM Sans" pitchFamily="2" charset="0"/>
                        <a:ea typeface="+mn-ea"/>
                        <a:cs typeface="+mn-cs"/>
                      </a:endParaRPr>
                    </a:p>
                    <a:p>
                      <a:pPr algn="ctr"/>
                      <a:endParaRPr lang="en-GB" sz="900" b="0" kern="1200" dirty="0">
                        <a:solidFill>
                          <a:schemeClr val="tx1"/>
                        </a:solidFill>
                        <a:effectLst/>
                        <a:latin typeface="DM Sans" pitchFamily="2" charset="0"/>
                        <a:ea typeface="+mn-ea"/>
                        <a:cs typeface="+mn-cs"/>
                      </a:endParaRPr>
                    </a:p>
                    <a:p>
                      <a:pPr algn="ctr"/>
                      <a:endParaRPr lang="en-GB" sz="900" b="0" kern="1200" dirty="0">
                        <a:solidFill>
                          <a:schemeClr val="tx1"/>
                        </a:solidFill>
                        <a:effectLst/>
                        <a:latin typeface="DM Sans" pitchFamily="2" charset="0"/>
                        <a:ea typeface="+mn-ea"/>
                        <a:cs typeface="+mn-cs"/>
                      </a:endParaRPr>
                    </a:p>
                    <a:p>
                      <a:pPr algn="ctr"/>
                      <a:endParaRPr lang="en-GB" sz="900" b="0" kern="1200" dirty="0">
                        <a:solidFill>
                          <a:schemeClr val="tx1"/>
                        </a:solidFill>
                        <a:effectLst/>
                        <a:latin typeface="DM Sans" pitchFamily="2" charset="0"/>
                        <a:ea typeface="+mn-ea"/>
                        <a:cs typeface="+mn-cs"/>
                      </a:endParaRPr>
                    </a:p>
                    <a:p>
                      <a:pPr algn="ctr"/>
                      <a:endParaRPr lang="en-GB" sz="900" b="0" kern="1200" dirty="0">
                        <a:solidFill>
                          <a:schemeClr val="tx1"/>
                        </a:solidFill>
                        <a:effectLst/>
                        <a:latin typeface="DM Sans" pitchFamily="2" charset="0"/>
                        <a:ea typeface="+mn-ea"/>
                        <a:cs typeface="+mn-cs"/>
                      </a:endParaRPr>
                    </a:p>
                    <a:p>
                      <a:pPr algn="ctr"/>
                      <a:endParaRPr lang="en-GB" sz="900" b="0" kern="1200" dirty="0">
                        <a:solidFill>
                          <a:schemeClr val="tx1"/>
                        </a:solidFill>
                        <a:effectLst/>
                        <a:latin typeface="DM Sans" pitchFamily="2" charset="0"/>
                        <a:ea typeface="+mn-ea"/>
                        <a:cs typeface="+mn-cs"/>
                      </a:endParaRPr>
                    </a:p>
                    <a:p>
                      <a:pPr algn="ctr"/>
                      <a:r>
                        <a:rPr lang="en-GB" sz="1050" b="1" kern="1200" dirty="0">
                          <a:solidFill>
                            <a:schemeClr val="tx1"/>
                          </a:solidFill>
                          <a:effectLst/>
                          <a:latin typeface="DM Sans" pitchFamily="2" charset="0"/>
                          <a:ea typeface="+mn-ea"/>
                          <a:cs typeface="+mn-cs"/>
                        </a:rPr>
                        <a:t>TIPP Session</a:t>
                      </a:r>
                    </a:p>
                    <a:p>
                      <a:pPr algn="ctr"/>
                      <a:endParaRPr lang="en-GB" sz="800" b="0" kern="1200" dirty="0">
                        <a:solidFill>
                          <a:schemeClr val="tx1"/>
                        </a:solidFill>
                        <a:effectLst/>
                        <a:latin typeface="DM Sans" pitchFamily="2" charset="0"/>
                        <a:ea typeface="+mn-ea"/>
                        <a:cs typeface="+mn-cs"/>
                      </a:endParaRPr>
                    </a:p>
                    <a:p>
                      <a:pPr algn="ctr"/>
                      <a:r>
                        <a:rPr lang="en-GB" sz="900" b="0" kern="1200" dirty="0">
                          <a:solidFill>
                            <a:schemeClr val="tx1"/>
                          </a:solidFill>
                          <a:effectLst/>
                          <a:latin typeface="DM Sans" pitchFamily="2" charset="0"/>
                          <a:ea typeface="+mn-ea"/>
                          <a:cs typeface="+mn-cs"/>
                        </a:rPr>
                        <a:t>1-3pm</a:t>
                      </a:r>
                    </a:p>
                    <a:p>
                      <a:pPr algn="ctr"/>
                      <a:endParaRPr lang="en-GB" sz="900" b="0" kern="1200" dirty="0">
                        <a:solidFill>
                          <a:schemeClr val="tx1"/>
                        </a:solidFill>
                        <a:effectLst/>
                        <a:latin typeface="DM Sans" pitchFamily="2" charset="0"/>
                        <a:ea typeface="+mn-ea"/>
                        <a:cs typeface="+mn-cs"/>
                      </a:endParaRPr>
                    </a:p>
                    <a:p>
                      <a:pPr algn="ctr"/>
                      <a:r>
                        <a:rPr lang="en-GB" sz="900" b="0" kern="1200" dirty="0">
                          <a:solidFill>
                            <a:schemeClr val="tx1"/>
                          </a:solidFill>
                          <a:effectLst/>
                          <a:latin typeface="DM Sans" pitchFamily="2" charset="0"/>
                          <a:ea typeface="+mn-ea"/>
                          <a:cs typeface="+mn-cs"/>
                        </a:rPr>
                        <a:t>Art and Sculpture session with Archie</a:t>
                      </a:r>
                    </a:p>
                    <a:p>
                      <a:pPr algn="ctr"/>
                      <a:endParaRPr lang="en-GB" sz="900" b="0" kern="1200" dirty="0">
                        <a:solidFill>
                          <a:schemeClr val="tx1"/>
                        </a:solidFill>
                        <a:effectLst/>
                        <a:latin typeface="DM Sans" pitchFamily="2" charset="0"/>
                        <a:ea typeface="+mn-ea"/>
                        <a:cs typeface="+mn-cs"/>
                      </a:endParaRPr>
                    </a:p>
                    <a:p>
                      <a:pPr algn="ctr"/>
                      <a:endParaRPr lang="en-GB" sz="900" b="0" kern="1200" dirty="0">
                        <a:solidFill>
                          <a:schemeClr val="tx1"/>
                        </a:solidFill>
                        <a:effectLst/>
                        <a:latin typeface="DM Sans" pitchFamily="2" charset="0"/>
                        <a:ea typeface="+mn-ea"/>
                        <a:cs typeface="+mn-c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vMerge="1">
                  <a:txBody>
                    <a:bodyPr/>
                    <a:lstStyle/>
                    <a:p>
                      <a:pPr marL="0" lvl="0" indent="0" algn="ctr">
                        <a:lnSpc>
                          <a:spcPts val="1515"/>
                        </a:lnSpc>
                        <a:spcBef>
                          <a:spcPts val="0"/>
                        </a:spcBef>
                        <a:spcAft>
                          <a:spcPts val="0"/>
                        </a:spcAft>
                        <a:buNone/>
                        <a:defRPr/>
                      </a:pPr>
                      <a:endParaRPr lang="en-US" sz="1100" b="1" dirty="0">
                        <a:solidFill>
                          <a:srgbClr val="000000"/>
                        </a:solidFill>
                        <a:latin typeface="DM Sans"/>
                      </a:endParaRPr>
                    </a:p>
                  </a:txBody>
                  <a:tcPr marL="45720" marR="45720">
                    <a:lnL w="9371" cap="flat" cmpd="sng" algn="ctr">
                      <a:solidFill>
                        <a:srgbClr val="000000"/>
                      </a:solidFill>
                      <a:prstDash val="solid"/>
                      <a:round/>
                      <a:headEnd type="none" w="med" len="med"/>
                      <a:tailEnd type="none" w="med" len="med"/>
                    </a:lnL>
                    <a:lnR w="9370">
                      <a:solidFill>
                        <a:srgbClr val="000000"/>
                      </a:solidFill>
                    </a:lnR>
                    <a:lnT w="9371" cap="flat" cmpd="sng" algn="ctr">
                      <a:solidFill>
                        <a:srgbClr val="000000"/>
                      </a:solidFill>
                      <a:prstDash val="solid"/>
                      <a:round/>
                      <a:headEnd type="none" w="med" len="med"/>
                      <a:tailEnd type="none" w="med" len="med"/>
                    </a:lnT>
                    <a:lnB w="9370">
                      <a:solidFill>
                        <a:srgbClr val="000000"/>
                      </a:solidFill>
                    </a:lnB>
                    <a:solidFill>
                      <a:srgbClr val="FFFFFF"/>
                    </a:solidFill>
                  </a:tcPr>
                </a:tc>
                <a:tc vMerge="1">
                  <a:txBody>
                    <a:bodyPr/>
                    <a:lstStyle/>
                    <a:p>
                      <a:pPr algn="ctr">
                        <a:lnSpc>
                          <a:spcPts val="1515"/>
                        </a:lnSpc>
                      </a:pPr>
                      <a:endParaRPr lang="en-GB" sz="900" b="0" dirty="0">
                        <a:solidFill>
                          <a:srgbClr val="000000"/>
                        </a:solidFill>
                        <a:latin typeface="DM Sans"/>
                      </a:endParaRPr>
                    </a:p>
                  </a:txBody>
                  <a:tcPr marL="45720" marR="45720">
                    <a:lnL w="9370"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solidFill>
                      <a:srgbClr val="FFFFFF"/>
                    </a:solidFill>
                  </a:tcPr>
                </a:tc>
                <a:extLst>
                  <a:ext uri="{0D108BD9-81ED-4DB2-BD59-A6C34878D82A}">
                    <a16:rowId xmlns:a16="http://schemas.microsoft.com/office/drawing/2014/main" val="10004"/>
                  </a:ext>
                </a:extLst>
              </a:tr>
              <a:tr h="903541">
                <a:tc>
                  <a:txBody>
                    <a:bodyPr/>
                    <a:lstStyle/>
                    <a:p>
                      <a:pPr algn="ctr">
                        <a:lnSpc>
                          <a:spcPts val="1470"/>
                        </a:lnSpc>
                        <a:defRPr/>
                      </a:pPr>
                      <a:r>
                        <a:rPr lang="en-US" sz="900" b="0">
                          <a:solidFill>
                            <a:srgbClr val="000000"/>
                          </a:solidFill>
                          <a:latin typeface="DM Sans"/>
                        </a:rPr>
                        <a:t>Hub open  3pm – 4:30pm for </a:t>
                      </a:r>
                      <a:r>
                        <a:rPr lang="en-US" sz="900" b="0" dirty="0">
                          <a:solidFill>
                            <a:srgbClr val="000000"/>
                          </a:solidFill>
                          <a:latin typeface="DM Sans"/>
                        </a:rPr>
                        <a:t>drop in support</a:t>
                      </a: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470"/>
                        </a:lnSpc>
                        <a:defRPr/>
                      </a:pPr>
                      <a:r>
                        <a:rPr lang="en-US" sz="900" b="0">
                          <a:solidFill>
                            <a:srgbClr val="000000"/>
                          </a:solidFill>
                          <a:latin typeface="DM Sans"/>
                        </a:rPr>
                        <a:t>Hub open  3pm – 4:30pm for </a:t>
                      </a:r>
                      <a:r>
                        <a:rPr lang="en-US" sz="900" b="0" dirty="0">
                          <a:solidFill>
                            <a:srgbClr val="000000"/>
                          </a:solidFill>
                          <a:latin typeface="DM Sans"/>
                        </a:rPr>
                        <a:t>drop in support</a:t>
                      </a: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470"/>
                        </a:lnSpc>
                        <a:defRPr/>
                      </a:pPr>
                      <a:r>
                        <a:rPr lang="en-US" sz="900" b="0">
                          <a:solidFill>
                            <a:srgbClr val="000000"/>
                          </a:solidFill>
                          <a:latin typeface="DM Sans"/>
                        </a:rPr>
                        <a:t>Hub open  3pm – 4:30pm for drop </a:t>
                      </a:r>
                      <a:r>
                        <a:rPr lang="en-US" sz="900" b="0" dirty="0">
                          <a:solidFill>
                            <a:srgbClr val="000000"/>
                          </a:solidFill>
                          <a:latin typeface="DM Sans"/>
                        </a:rPr>
                        <a:t>in support</a:t>
                      </a: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470"/>
                        </a:lnSpc>
                        <a:defRPr/>
                      </a:pPr>
                      <a:r>
                        <a:rPr lang="en-US" sz="900" b="0">
                          <a:solidFill>
                            <a:srgbClr val="000000"/>
                          </a:solidFill>
                          <a:latin typeface="DM Sans"/>
                        </a:rPr>
                        <a:t>Hub open  3pm – 4:30pm for </a:t>
                      </a:r>
                      <a:r>
                        <a:rPr lang="en-US" sz="900" b="0" dirty="0">
                          <a:solidFill>
                            <a:srgbClr val="000000"/>
                          </a:solidFill>
                          <a:latin typeface="DM Sans"/>
                        </a:rPr>
                        <a:t>drop in support</a:t>
                      </a: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0" cap="flat" cmpd="sng" algn="ctr">
                      <a:solidFill>
                        <a:srgbClr val="000000"/>
                      </a:solidFill>
                      <a:prstDash val="solid"/>
                      <a:round/>
                      <a:headEnd type="none" w="med" len="med"/>
                      <a:tailEnd type="none" w="med" len="med"/>
                    </a:lnT>
                    <a:solidFill>
                      <a:srgbClr val="FFFFFF"/>
                    </a:solidFill>
                  </a:tcPr>
                </a:tc>
                <a:tc>
                  <a:txBody>
                    <a:bodyPr/>
                    <a:lstStyle/>
                    <a:p>
                      <a:pPr algn="ctr">
                        <a:lnSpc>
                          <a:spcPts val="1470"/>
                        </a:lnSpc>
                        <a:defRPr/>
                      </a:pPr>
                      <a:r>
                        <a:rPr lang="en-US" sz="900" b="0" dirty="0">
                          <a:solidFill>
                            <a:srgbClr val="000000"/>
                          </a:solidFill>
                          <a:latin typeface="DM Sans"/>
                        </a:rPr>
                        <a:t>Hub open  3pm – 4:30pm for drop in support</a:t>
                      </a: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B w="937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02210503"/>
                  </a:ext>
                </a:extLst>
              </a:tr>
            </a:tbl>
          </a:graphicData>
        </a:graphic>
      </p:graphicFrame>
      <p:grpSp>
        <p:nvGrpSpPr>
          <p:cNvPr id="3" name="Group 3">
            <a:extLst>
              <a:ext uri="{FF2B5EF4-FFF2-40B4-BE49-F238E27FC236}">
                <a16:creationId xmlns:a16="http://schemas.microsoft.com/office/drawing/2014/main" id="{1B5DA799-000E-A956-C475-7A8A80FDBB77}"/>
              </a:ext>
            </a:extLst>
          </p:cNvPr>
          <p:cNvGrpSpPr/>
          <p:nvPr/>
        </p:nvGrpSpPr>
        <p:grpSpPr>
          <a:xfrm>
            <a:off x="4218" y="1053779"/>
            <a:ext cx="2637481" cy="6815864"/>
            <a:chOff x="0" y="0"/>
            <a:chExt cx="893206" cy="1936880"/>
          </a:xfrm>
        </p:grpSpPr>
        <p:sp>
          <p:nvSpPr>
            <p:cNvPr id="4" name="Freeform 4">
              <a:extLst>
                <a:ext uri="{FF2B5EF4-FFF2-40B4-BE49-F238E27FC236}">
                  <a16:creationId xmlns:a16="http://schemas.microsoft.com/office/drawing/2014/main" id="{C9732EB4-1BF2-CA6E-4B45-034C17225197}"/>
                </a:ext>
              </a:extLst>
            </p:cNvPr>
            <p:cNvSpPr/>
            <p:nvPr/>
          </p:nvSpPr>
          <p:spPr>
            <a:xfrm>
              <a:off x="0" y="0"/>
              <a:ext cx="868775" cy="1669301"/>
            </a:xfrm>
            <a:custGeom>
              <a:avLst/>
              <a:gdLst/>
              <a:ahLst/>
              <a:cxnLst/>
              <a:rect l="l" t="t" r="r" b="b"/>
              <a:pathLst>
                <a:path w="868775" h="1669301">
                  <a:moveTo>
                    <a:pt x="0" y="0"/>
                  </a:moveTo>
                  <a:lnTo>
                    <a:pt x="868775" y="0"/>
                  </a:lnTo>
                  <a:lnTo>
                    <a:pt x="868775" y="1669301"/>
                  </a:lnTo>
                  <a:lnTo>
                    <a:pt x="0" y="1669301"/>
                  </a:lnTo>
                  <a:close/>
                </a:path>
              </a:pathLst>
            </a:custGeom>
            <a:solidFill>
              <a:srgbClr val="34586E"/>
            </a:solidFill>
            <a:ln w="9525" cap="sq">
              <a:solidFill>
                <a:srgbClr val="000000"/>
              </a:solidFill>
              <a:prstDash val="solid"/>
              <a:miter/>
            </a:ln>
          </p:spPr>
          <p:txBody>
            <a:bodyPr/>
            <a:lstStyle/>
            <a:p>
              <a:endParaRPr lang="en-GB"/>
            </a:p>
          </p:txBody>
        </p:sp>
        <p:sp>
          <p:nvSpPr>
            <p:cNvPr id="5" name="TextBox 5">
              <a:extLst>
                <a:ext uri="{FF2B5EF4-FFF2-40B4-BE49-F238E27FC236}">
                  <a16:creationId xmlns:a16="http://schemas.microsoft.com/office/drawing/2014/main" id="{423A32D7-CE15-6762-A4C6-01A367D335BC}"/>
                </a:ext>
              </a:extLst>
            </p:cNvPr>
            <p:cNvSpPr txBox="1"/>
            <p:nvPr/>
          </p:nvSpPr>
          <p:spPr>
            <a:xfrm>
              <a:off x="28813" y="26595"/>
              <a:ext cx="864393" cy="1910285"/>
            </a:xfrm>
            <a:prstGeom prst="rect">
              <a:avLst/>
            </a:prstGeom>
          </p:spPr>
          <p:txBody>
            <a:bodyPr lIns="50800" tIns="50800" rIns="50800" bIns="50800" rtlCol="0" anchor="ctr"/>
            <a:lstStyle/>
            <a:p>
              <a:pPr algn="ctr">
                <a:lnSpc>
                  <a:spcPts val="2379"/>
                </a:lnSpc>
              </a:pPr>
              <a:r>
                <a:rPr lang="en-US" sz="800" b="1">
                  <a:solidFill>
                    <a:srgbClr val="FFFFFF"/>
                  </a:solidFill>
                  <a:latin typeface="DM Sans"/>
                </a:rPr>
                <a:t>Bl</a:t>
              </a:r>
              <a:r>
                <a:rPr lang="en-US" sz="800" b="1">
                  <a:solidFill>
                    <a:schemeClr val="bg1"/>
                  </a:solidFill>
                  <a:latin typeface="DM Sans"/>
                </a:rPr>
                <a:t>ackpool CFO Activity Hub</a:t>
              </a:r>
              <a:endParaRPr lang="en-US" sz="800">
                <a:solidFill>
                  <a:schemeClr val="bg1"/>
                </a:solidFill>
                <a:latin typeface="DM Sans"/>
              </a:endParaRPr>
            </a:p>
            <a:p>
              <a:pPr algn="ctr">
                <a:lnSpc>
                  <a:spcPts val="2379"/>
                </a:lnSpc>
              </a:pPr>
              <a:r>
                <a:rPr lang="en-US" sz="800">
                  <a:solidFill>
                    <a:schemeClr val="bg1"/>
                  </a:solidFill>
                  <a:latin typeface="DM Sans"/>
                </a:rPr>
                <a:t>20 Queens Street Blackpool   FY1 1PD</a:t>
              </a:r>
            </a:p>
            <a:p>
              <a:pPr algn="ctr">
                <a:lnSpc>
                  <a:spcPts val="2379"/>
                </a:lnSpc>
              </a:pPr>
              <a:r>
                <a:rPr lang="en-US" sz="800">
                  <a:solidFill>
                    <a:schemeClr val="bg1"/>
                  </a:solidFill>
                  <a:latin typeface="DM Sans"/>
                </a:rPr>
                <a:t>Contacts:</a:t>
              </a:r>
            </a:p>
            <a:p>
              <a:pPr algn="ctr">
                <a:lnSpc>
                  <a:spcPts val="2379"/>
                </a:lnSpc>
              </a:pPr>
              <a:r>
                <a:rPr lang="en-US" sz="800" b="1">
                  <a:solidFill>
                    <a:schemeClr val="bg1"/>
                  </a:solidFill>
                  <a:latin typeface="DM Sans"/>
                </a:rPr>
                <a:t>Christine: </a:t>
              </a:r>
              <a:r>
                <a:rPr lang="en-GB" sz="800" b="1">
                  <a:solidFill>
                    <a:schemeClr val="bg1"/>
                  </a:solidFill>
                  <a:latin typeface="DM Sans"/>
                </a:rPr>
                <a:t>07502299992</a:t>
              </a:r>
              <a:endParaRPr lang="en-US" sz="800">
                <a:solidFill>
                  <a:schemeClr val="bg1"/>
                </a:solidFill>
                <a:latin typeface="DM Sans"/>
              </a:endParaRPr>
            </a:p>
            <a:p>
              <a:pPr algn="ctr">
                <a:lnSpc>
                  <a:spcPts val="2379"/>
                </a:lnSpc>
              </a:pPr>
              <a:r>
                <a:rPr lang="en-GB" sz="800" b="1">
                  <a:solidFill>
                    <a:schemeClr val="bg1"/>
                  </a:solidFill>
                  <a:latin typeface="DM Sans Bold"/>
                </a:rPr>
                <a:t>Leah: 07501 627639</a:t>
              </a:r>
              <a:endParaRPr lang="en-US" sz="800">
                <a:solidFill>
                  <a:schemeClr val="bg1"/>
                </a:solidFill>
                <a:latin typeface="DM Sans Bold"/>
              </a:endParaRPr>
            </a:p>
            <a:p>
              <a:pPr algn="ctr">
                <a:lnSpc>
                  <a:spcPts val="2379"/>
                </a:lnSpc>
              </a:pPr>
              <a:r>
                <a:rPr lang="en-GB" sz="800">
                  <a:solidFill>
                    <a:schemeClr val="bg1"/>
                  </a:solidFill>
                  <a:latin typeface="DM Sans"/>
                </a:rPr>
                <a:t>9:30am – 4:30pm Monday – Friday</a:t>
              </a:r>
              <a:endParaRPr lang="en-US" sz="800">
                <a:solidFill>
                  <a:schemeClr val="bg1"/>
                </a:solidFill>
                <a:latin typeface="DM Sans"/>
              </a:endParaRPr>
            </a:p>
            <a:p>
              <a:pPr>
                <a:lnSpc>
                  <a:spcPts val="2379"/>
                </a:lnSpc>
              </a:pPr>
              <a:r>
                <a:rPr lang="en-GB" sz="800" dirty="0">
                  <a:solidFill>
                    <a:schemeClr val="bg1"/>
                  </a:solidFill>
                  <a:latin typeface="DM Sans"/>
                </a:rPr>
                <a:t>The Blackpool Hub can support participants with different courses and training to help towards employment opportunities. Where possible, the Hub can identify available funding and can provide funding directly. The Hub can also provide wellbeing packs and referrals to local food banks. In partnership with Better Health, the Hub also offers Cognitive Behavioural Therapy (CBT)which each participant is entitled to four one-hour sessions, with a possibility for extension of the sessions. </a:t>
              </a:r>
              <a:endParaRPr lang="en-US" sz="800">
                <a:solidFill>
                  <a:schemeClr val="bg1"/>
                </a:solidFill>
                <a:latin typeface="DM Sans"/>
              </a:endParaRPr>
            </a:p>
            <a:p>
              <a:pPr algn="ctr">
                <a:lnSpc>
                  <a:spcPts val="2379"/>
                </a:lnSpc>
              </a:pPr>
              <a:r>
                <a:rPr lang="en-GB" sz="800" b="1">
                  <a:solidFill>
                    <a:schemeClr val="bg1"/>
                  </a:solidFill>
                  <a:latin typeface="DM Sans"/>
                </a:rPr>
                <a:t>Enrolments are needed to engage</a:t>
              </a:r>
              <a:r>
                <a:rPr lang="en-GB" sz="900" b="1" dirty="0">
                  <a:solidFill>
                    <a:schemeClr val="bg1"/>
                  </a:solidFill>
                  <a:latin typeface="DM Sans"/>
                </a:rPr>
                <a:t> </a:t>
              </a:r>
              <a:endParaRPr lang="en-US" sz="900" dirty="0">
                <a:solidFill>
                  <a:schemeClr val="bg1"/>
                </a:solidFill>
                <a:latin typeface="DM Sans"/>
              </a:endParaRPr>
            </a:p>
            <a:p>
              <a:pPr algn="ctr">
                <a:lnSpc>
                  <a:spcPts val="2379"/>
                </a:lnSpc>
              </a:pPr>
              <a:endParaRPr lang="en-US" b="1" dirty="0">
                <a:solidFill>
                  <a:schemeClr val="bg1"/>
                </a:solidFill>
                <a:latin typeface="DM Sans"/>
              </a:endParaRPr>
            </a:p>
            <a:p>
              <a:pPr algn="ctr">
                <a:lnSpc>
                  <a:spcPts val="2379"/>
                </a:lnSpc>
              </a:pPr>
              <a:endParaRPr lang="en-GB" sz="1200" dirty="0">
                <a:solidFill>
                  <a:schemeClr val="bg1"/>
                </a:solidFill>
                <a:latin typeface="DM Sans" pitchFamily="2" charset="0"/>
              </a:endParaRPr>
            </a:p>
            <a:p>
              <a:pPr algn="ctr">
                <a:lnSpc>
                  <a:spcPts val="2379"/>
                </a:lnSpc>
              </a:pPr>
              <a:endParaRPr lang="en-US" sz="1699" dirty="0">
                <a:solidFill>
                  <a:srgbClr val="FFFFFF"/>
                </a:solidFill>
                <a:latin typeface="DM Sans"/>
              </a:endParaRPr>
            </a:p>
          </p:txBody>
        </p:sp>
      </p:grpSp>
      <p:grpSp>
        <p:nvGrpSpPr>
          <p:cNvPr id="49" name="Group 49">
            <a:extLst>
              <a:ext uri="{FF2B5EF4-FFF2-40B4-BE49-F238E27FC236}">
                <a16:creationId xmlns:a16="http://schemas.microsoft.com/office/drawing/2014/main" id="{AF06AA13-D4AF-C1EE-3DF2-D2B9BDC75DCF}"/>
              </a:ext>
            </a:extLst>
          </p:cNvPr>
          <p:cNvGrpSpPr/>
          <p:nvPr/>
        </p:nvGrpSpPr>
        <p:grpSpPr>
          <a:xfrm>
            <a:off x="344097" y="7028499"/>
            <a:ext cx="2066012" cy="530538"/>
            <a:chOff x="183080" y="288662"/>
            <a:chExt cx="2754682" cy="707384"/>
          </a:xfrm>
        </p:grpSpPr>
        <p:sp>
          <p:nvSpPr>
            <p:cNvPr id="50" name="Freeform 50">
              <a:extLst>
                <a:ext uri="{FF2B5EF4-FFF2-40B4-BE49-F238E27FC236}">
                  <a16:creationId xmlns:a16="http://schemas.microsoft.com/office/drawing/2014/main" id="{4412230B-AF96-4128-A09D-96DAF51B517F}"/>
                </a:ext>
              </a:extLst>
            </p:cNvPr>
            <p:cNvSpPr/>
            <p:nvPr/>
          </p:nvSpPr>
          <p:spPr>
            <a:xfrm>
              <a:off x="613864" y="288662"/>
              <a:ext cx="1741685" cy="680233"/>
            </a:xfrm>
            <a:custGeom>
              <a:avLst/>
              <a:gdLst/>
              <a:ahLst/>
              <a:cxnLst/>
              <a:rect l="l" t="t" r="r" b="b"/>
              <a:pathLst>
                <a:path w="1741685" h="680233">
                  <a:moveTo>
                    <a:pt x="0" y="0"/>
                  </a:moveTo>
                  <a:lnTo>
                    <a:pt x="1741685" y="0"/>
                  </a:lnTo>
                  <a:lnTo>
                    <a:pt x="1741685" y="680233"/>
                  </a:lnTo>
                  <a:lnTo>
                    <a:pt x="0" y="680233"/>
                  </a:lnTo>
                  <a:lnTo>
                    <a:pt x="0" y="0"/>
                  </a:lnTo>
                  <a:close/>
                </a:path>
              </a:pathLst>
            </a:custGeom>
            <a:blipFill>
              <a:blip r:embed="rId3"/>
              <a:stretch>
                <a:fillRect t="-974" b="-974"/>
              </a:stretch>
            </a:blipFill>
          </p:spPr>
          <p:txBody>
            <a:bodyPr/>
            <a:lstStyle/>
            <a:p>
              <a:endParaRPr lang="en-GB"/>
            </a:p>
          </p:txBody>
        </p:sp>
        <p:sp>
          <p:nvSpPr>
            <p:cNvPr id="52" name="TextBox 52">
              <a:extLst>
                <a:ext uri="{FF2B5EF4-FFF2-40B4-BE49-F238E27FC236}">
                  <a16:creationId xmlns:a16="http://schemas.microsoft.com/office/drawing/2014/main" id="{A4D2BE85-F521-BFE6-1EF0-13039DDCE669}"/>
                </a:ext>
              </a:extLst>
            </p:cNvPr>
            <p:cNvSpPr txBox="1"/>
            <p:nvPr/>
          </p:nvSpPr>
          <p:spPr>
            <a:xfrm>
              <a:off x="183080" y="842158"/>
              <a:ext cx="2754682" cy="153888"/>
            </a:xfrm>
            <a:prstGeom prst="rect">
              <a:avLst/>
            </a:prstGeom>
          </p:spPr>
          <p:txBody>
            <a:bodyPr lIns="0" tIns="0" rIns="0" bIns="0" rtlCol="0" anchor="t">
              <a:spAutoFit/>
            </a:bodyPr>
            <a:lstStyle/>
            <a:p>
              <a:pPr algn="ctr">
                <a:lnSpc>
                  <a:spcPts val="877"/>
                </a:lnSpc>
              </a:pPr>
              <a:r>
                <a:rPr lang="en-US" sz="750">
                  <a:solidFill>
                    <a:srgbClr val="000000"/>
                  </a:solidFill>
                  <a:latin typeface="DM Sans"/>
                </a:rPr>
                <a:t>This </a:t>
              </a:r>
              <a:r>
                <a:rPr lang="en-US" sz="750" err="1">
                  <a:solidFill>
                    <a:srgbClr val="000000"/>
                  </a:solidFill>
                  <a:latin typeface="DM Sans"/>
                </a:rPr>
                <a:t>programme</a:t>
              </a:r>
              <a:r>
                <a:rPr lang="en-US" sz="750">
                  <a:solidFill>
                    <a:srgbClr val="000000"/>
                  </a:solidFill>
                  <a:latin typeface="DM Sans"/>
                </a:rPr>
                <a:t> is delivered by HMPPS CFO</a:t>
              </a:r>
            </a:p>
          </p:txBody>
        </p:sp>
      </p:grpSp>
      <p:grpSp>
        <p:nvGrpSpPr>
          <p:cNvPr id="62" name="Group 62">
            <a:extLst>
              <a:ext uri="{FF2B5EF4-FFF2-40B4-BE49-F238E27FC236}">
                <a16:creationId xmlns:a16="http://schemas.microsoft.com/office/drawing/2014/main" id="{A214A135-70E4-E630-9316-E693BF7F5199}"/>
              </a:ext>
            </a:extLst>
          </p:cNvPr>
          <p:cNvGrpSpPr/>
          <p:nvPr/>
        </p:nvGrpSpPr>
        <p:grpSpPr>
          <a:xfrm>
            <a:off x="195716" y="593502"/>
            <a:ext cx="242972" cy="242972"/>
            <a:chOff x="0" y="0"/>
            <a:chExt cx="812800" cy="812800"/>
          </a:xfrm>
        </p:grpSpPr>
        <p:sp>
          <p:nvSpPr>
            <p:cNvPr id="63" name="Freeform 63">
              <a:extLst>
                <a:ext uri="{FF2B5EF4-FFF2-40B4-BE49-F238E27FC236}">
                  <a16:creationId xmlns:a16="http://schemas.microsoft.com/office/drawing/2014/main" id="{FD8E2EB7-47BB-D5F4-F15A-51A19777588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64" name="TextBox 64">
              <a:extLst>
                <a:ext uri="{FF2B5EF4-FFF2-40B4-BE49-F238E27FC236}">
                  <a16:creationId xmlns:a16="http://schemas.microsoft.com/office/drawing/2014/main" id="{3FEB5F7D-0FEF-8572-D036-E2E31AFFA86A}"/>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a:p>
          </p:txBody>
        </p:sp>
      </p:grpSp>
      <p:grpSp>
        <p:nvGrpSpPr>
          <p:cNvPr id="65" name="Group 65">
            <a:extLst>
              <a:ext uri="{FF2B5EF4-FFF2-40B4-BE49-F238E27FC236}">
                <a16:creationId xmlns:a16="http://schemas.microsoft.com/office/drawing/2014/main" id="{A5F15FD4-AA2F-ED7D-4C7A-54C6B9F3809D}"/>
              </a:ext>
            </a:extLst>
          </p:cNvPr>
          <p:cNvGrpSpPr/>
          <p:nvPr/>
        </p:nvGrpSpPr>
        <p:grpSpPr>
          <a:xfrm>
            <a:off x="206787" y="181493"/>
            <a:ext cx="220832" cy="193228"/>
            <a:chOff x="0" y="0"/>
            <a:chExt cx="812800" cy="711200"/>
          </a:xfrm>
        </p:grpSpPr>
        <p:sp>
          <p:nvSpPr>
            <p:cNvPr id="66" name="Freeform 66">
              <a:extLst>
                <a:ext uri="{FF2B5EF4-FFF2-40B4-BE49-F238E27FC236}">
                  <a16:creationId xmlns:a16="http://schemas.microsoft.com/office/drawing/2014/main" id="{643725E3-F612-D89C-2148-D9FBFF8FD702}"/>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67" name="TextBox 67">
              <a:extLst>
                <a:ext uri="{FF2B5EF4-FFF2-40B4-BE49-F238E27FC236}">
                  <a16:creationId xmlns:a16="http://schemas.microsoft.com/office/drawing/2014/main" id="{D477FD69-8127-3D95-6BF0-8A4E75A7170A}"/>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sp>
        <p:nvSpPr>
          <p:cNvPr id="70" name="TextBox 70">
            <a:extLst>
              <a:ext uri="{FF2B5EF4-FFF2-40B4-BE49-F238E27FC236}">
                <a16:creationId xmlns:a16="http://schemas.microsoft.com/office/drawing/2014/main" id="{547C7097-912E-1D3A-B16C-F82BE360A835}"/>
              </a:ext>
            </a:extLst>
          </p:cNvPr>
          <p:cNvSpPr txBox="1"/>
          <p:nvPr/>
        </p:nvSpPr>
        <p:spPr>
          <a:xfrm>
            <a:off x="658981" y="127955"/>
            <a:ext cx="1826812" cy="346075"/>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DM Sans"/>
              </a:rPr>
              <a:t>Self: Activities that work on the individual</a:t>
            </a:r>
          </a:p>
        </p:txBody>
      </p:sp>
      <p:sp>
        <p:nvSpPr>
          <p:cNvPr id="71" name="TextBox 71">
            <a:extLst>
              <a:ext uri="{FF2B5EF4-FFF2-40B4-BE49-F238E27FC236}">
                <a16:creationId xmlns:a16="http://schemas.microsoft.com/office/drawing/2014/main" id="{05CA4DB7-042D-517D-E9A9-EB744324BE54}"/>
              </a:ext>
            </a:extLst>
          </p:cNvPr>
          <p:cNvSpPr txBox="1"/>
          <p:nvPr/>
        </p:nvSpPr>
        <p:spPr>
          <a:xfrm>
            <a:off x="658981" y="545468"/>
            <a:ext cx="1910578" cy="346075"/>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DM Sans"/>
              </a:rPr>
              <a:t>Relationships: Activities that work with peers/families/friends</a:t>
            </a:r>
          </a:p>
        </p:txBody>
      </p:sp>
      <p:pic>
        <p:nvPicPr>
          <p:cNvPr id="59" name="Picture 58" descr="A blue and black logo&#10;&#10;Description automatically generated">
            <a:extLst>
              <a:ext uri="{FF2B5EF4-FFF2-40B4-BE49-F238E27FC236}">
                <a16:creationId xmlns:a16="http://schemas.microsoft.com/office/drawing/2014/main" id="{3EBC8914-F0BF-85D6-D708-5A872366C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7212" y="85657"/>
            <a:ext cx="1311392" cy="563127"/>
          </a:xfrm>
          <a:prstGeom prst="rect">
            <a:avLst/>
          </a:prstGeom>
        </p:spPr>
      </p:pic>
      <p:sp>
        <p:nvSpPr>
          <p:cNvPr id="75" name="TextBox 67">
            <a:extLst>
              <a:ext uri="{FF2B5EF4-FFF2-40B4-BE49-F238E27FC236}">
                <a16:creationId xmlns:a16="http://schemas.microsoft.com/office/drawing/2014/main" id="{6FC63531-4D4A-3CB8-80C1-3862785FBDA9}"/>
              </a:ext>
            </a:extLst>
          </p:cNvPr>
          <p:cNvSpPr txBox="1"/>
          <p:nvPr/>
        </p:nvSpPr>
        <p:spPr>
          <a:xfrm>
            <a:off x="10209046" y="4739318"/>
            <a:ext cx="151822" cy="97477"/>
          </a:xfrm>
          <a:prstGeom prst="rect">
            <a:avLst/>
          </a:prstGeom>
        </p:spPr>
        <p:txBody>
          <a:bodyPr lIns="50800" tIns="50800" rIns="50800" bIns="50800" rtlCol="0" anchor="ctr"/>
          <a:lstStyle/>
          <a:p>
            <a:pPr algn="ctr">
              <a:lnSpc>
                <a:spcPts val="2379"/>
              </a:lnSpc>
            </a:pPr>
            <a:endParaRPr/>
          </a:p>
        </p:txBody>
      </p:sp>
      <p:grpSp>
        <p:nvGrpSpPr>
          <p:cNvPr id="15" name="Group 65">
            <a:extLst>
              <a:ext uri="{FF2B5EF4-FFF2-40B4-BE49-F238E27FC236}">
                <a16:creationId xmlns:a16="http://schemas.microsoft.com/office/drawing/2014/main" id="{024C1580-EFF9-D8C9-DEDB-0CADCEDCF024}"/>
              </a:ext>
            </a:extLst>
          </p:cNvPr>
          <p:cNvGrpSpPr/>
          <p:nvPr/>
        </p:nvGrpSpPr>
        <p:grpSpPr>
          <a:xfrm>
            <a:off x="3815828" y="7022032"/>
            <a:ext cx="220832" cy="229670"/>
            <a:chOff x="0" y="-184929"/>
            <a:chExt cx="812800" cy="845329"/>
          </a:xfrm>
        </p:grpSpPr>
        <p:sp>
          <p:nvSpPr>
            <p:cNvPr id="89" name="Freeform 66">
              <a:extLst>
                <a:ext uri="{FF2B5EF4-FFF2-40B4-BE49-F238E27FC236}">
                  <a16:creationId xmlns:a16="http://schemas.microsoft.com/office/drawing/2014/main" id="{9E2D321D-4140-E1AA-4268-77D65731ADAD}"/>
                </a:ext>
              </a:extLst>
            </p:cNvPr>
            <p:cNvSpPr/>
            <p:nvPr/>
          </p:nvSpPr>
          <p:spPr>
            <a:xfrm>
              <a:off x="0" y="-184929"/>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90" name="TextBox 67">
              <a:extLst>
                <a:ext uri="{FF2B5EF4-FFF2-40B4-BE49-F238E27FC236}">
                  <a16:creationId xmlns:a16="http://schemas.microsoft.com/office/drawing/2014/main" id="{F328BF2D-C77E-A833-A116-C4C18E46D128}"/>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19" name="Group 65">
            <a:extLst>
              <a:ext uri="{FF2B5EF4-FFF2-40B4-BE49-F238E27FC236}">
                <a16:creationId xmlns:a16="http://schemas.microsoft.com/office/drawing/2014/main" id="{641AD760-42AF-9324-545C-2311F9A3E6AC}"/>
              </a:ext>
            </a:extLst>
          </p:cNvPr>
          <p:cNvGrpSpPr/>
          <p:nvPr/>
        </p:nvGrpSpPr>
        <p:grpSpPr>
          <a:xfrm>
            <a:off x="5446711" y="6986106"/>
            <a:ext cx="220832" cy="193228"/>
            <a:chOff x="0" y="0"/>
            <a:chExt cx="812800" cy="711200"/>
          </a:xfrm>
        </p:grpSpPr>
        <p:sp>
          <p:nvSpPr>
            <p:cNvPr id="84" name="Freeform 66">
              <a:extLst>
                <a:ext uri="{FF2B5EF4-FFF2-40B4-BE49-F238E27FC236}">
                  <a16:creationId xmlns:a16="http://schemas.microsoft.com/office/drawing/2014/main" id="{1EC1CE05-3A1D-7CC7-0033-00260DA0F5C1}"/>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88" name="TextBox 67">
              <a:extLst>
                <a:ext uri="{FF2B5EF4-FFF2-40B4-BE49-F238E27FC236}">
                  <a16:creationId xmlns:a16="http://schemas.microsoft.com/office/drawing/2014/main" id="{64F63B80-53E7-9D52-6D1B-D4F6C75751B1}"/>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20" name="Group 65">
            <a:extLst>
              <a:ext uri="{FF2B5EF4-FFF2-40B4-BE49-F238E27FC236}">
                <a16:creationId xmlns:a16="http://schemas.microsoft.com/office/drawing/2014/main" id="{5065EE0B-C117-8088-3F8A-3B70E6F6197A}"/>
              </a:ext>
            </a:extLst>
          </p:cNvPr>
          <p:cNvGrpSpPr/>
          <p:nvPr/>
        </p:nvGrpSpPr>
        <p:grpSpPr>
          <a:xfrm>
            <a:off x="3855238" y="1450279"/>
            <a:ext cx="220832" cy="193228"/>
            <a:chOff x="0" y="0"/>
            <a:chExt cx="812800" cy="711200"/>
          </a:xfrm>
        </p:grpSpPr>
        <p:sp>
          <p:nvSpPr>
            <p:cNvPr id="82" name="Freeform 66">
              <a:extLst>
                <a:ext uri="{FF2B5EF4-FFF2-40B4-BE49-F238E27FC236}">
                  <a16:creationId xmlns:a16="http://schemas.microsoft.com/office/drawing/2014/main" id="{9737C661-8F02-8D32-C489-35FF0EB96A07}"/>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83" name="TextBox 67">
              <a:extLst>
                <a:ext uri="{FF2B5EF4-FFF2-40B4-BE49-F238E27FC236}">
                  <a16:creationId xmlns:a16="http://schemas.microsoft.com/office/drawing/2014/main" id="{B126352F-43C9-3F7A-3166-44C569437C86}"/>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22" name="Group 65">
            <a:extLst>
              <a:ext uri="{FF2B5EF4-FFF2-40B4-BE49-F238E27FC236}">
                <a16:creationId xmlns:a16="http://schemas.microsoft.com/office/drawing/2014/main" id="{D8A34BA7-64A1-DA4B-EA93-238EA0DDC0EF}"/>
              </a:ext>
            </a:extLst>
          </p:cNvPr>
          <p:cNvGrpSpPr/>
          <p:nvPr/>
        </p:nvGrpSpPr>
        <p:grpSpPr>
          <a:xfrm>
            <a:off x="5481216" y="1416206"/>
            <a:ext cx="220832" cy="193228"/>
            <a:chOff x="0" y="0"/>
            <a:chExt cx="812800" cy="711200"/>
          </a:xfrm>
        </p:grpSpPr>
        <p:sp>
          <p:nvSpPr>
            <p:cNvPr id="80" name="Freeform 66">
              <a:extLst>
                <a:ext uri="{FF2B5EF4-FFF2-40B4-BE49-F238E27FC236}">
                  <a16:creationId xmlns:a16="http://schemas.microsoft.com/office/drawing/2014/main" id="{E37EF2F8-7959-2BEF-E93C-AF8EE5373045}"/>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81" name="TextBox 67">
              <a:extLst>
                <a:ext uri="{FF2B5EF4-FFF2-40B4-BE49-F238E27FC236}">
                  <a16:creationId xmlns:a16="http://schemas.microsoft.com/office/drawing/2014/main" id="{B480B20D-EDFA-4921-6074-B30D55B353B6}"/>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23" name="Group 65">
            <a:extLst>
              <a:ext uri="{FF2B5EF4-FFF2-40B4-BE49-F238E27FC236}">
                <a16:creationId xmlns:a16="http://schemas.microsoft.com/office/drawing/2014/main" id="{1DB34942-9B53-4821-45AC-789AD4A56145}"/>
              </a:ext>
            </a:extLst>
          </p:cNvPr>
          <p:cNvGrpSpPr/>
          <p:nvPr/>
        </p:nvGrpSpPr>
        <p:grpSpPr>
          <a:xfrm>
            <a:off x="7286843" y="1416206"/>
            <a:ext cx="220832" cy="193228"/>
            <a:chOff x="0" y="0"/>
            <a:chExt cx="812800" cy="711200"/>
          </a:xfrm>
        </p:grpSpPr>
        <p:sp>
          <p:nvSpPr>
            <p:cNvPr id="74" name="Freeform 66">
              <a:extLst>
                <a:ext uri="{FF2B5EF4-FFF2-40B4-BE49-F238E27FC236}">
                  <a16:creationId xmlns:a16="http://schemas.microsoft.com/office/drawing/2014/main" id="{A95A463B-37EC-D833-F48B-6728CD9F19FC}"/>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79" name="TextBox 67">
              <a:extLst>
                <a:ext uri="{FF2B5EF4-FFF2-40B4-BE49-F238E27FC236}">
                  <a16:creationId xmlns:a16="http://schemas.microsoft.com/office/drawing/2014/main" id="{5E6A947D-2AAB-9E22-027B-813215143700}"/>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30" name="Group 65">
            <a:extLst>
              <a:ext uri="{FF2B5EF4-FFF2-40B4-BE49-F238E27FC236}">
                <a16:creationId xmlns:a16="http://schemas.microsoft.com/office/drawing/2014/main" id="{AB198EB4-30A5-3DAA-09C0-205299D22BB4}"/>
              </a:ext>
            </a:extLst>
          </p:cNvPr>
          <p:cNvGrpSpPr/>
          <p:nvPr/>
        </p:nvGrpSpPr>
        <p:grpSpPr>
          <a:xfrm>
            <a:off x="8736595" y="1378820"/>
            <a:ext cx="220832" cy="193228"/>
            <a:chOff x="0" y="0"/>
            <a:chExt cx="812800" cy="711200"/>
          </a:xfrm>
        </p:grpSpPr>
        <p:sp>
          <p:nvSpPr>
            <p:cNvPr id="69" name="Freeform 66">
              <a:extLst>
                <a:ext uri="{FF2B5EF4-FFF2-40B4-BE49-F238E27FC236}">
                  <a16:creationId xmlns:a16="http://schemas.microsoft.com/office/drawing/2014/main" id="{0A895C07-BBB7-5422-5751-0E78D39AAA62}"/>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73" name="TextBox 67">
              <a:extLst>
                <a:ext uri="{FF2B5EF4-FFF2-40B4-BE49-F238E27FC236}">
                  <a16:creationId xmlns:a16="http://schemas.microsoft.com/office/drawing/2014/main" id="{3A3C1E86-7643-CD81-C540-79E6C1FE838E}"/>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31" name="Group 65">
            <a:extLst>
              <a:ext uri="{FF2B5EF4-FFF2-40B4-BE49-F238E27FC236}">
                <a16:creationId xmlns:a16="http://schemas.microsoft.com/office/drawing/2014/main" id="{CF472EE9-FDA0-A3B4-A59D-A84A71906E61}"/>
              </a:ext>
            </a:extLst>
          </p:cNvPr>
          <p:cNvGrpSpPr/>
          <p:nvPr/>
        </p:nvGrpSpPr>
        <p:grpSpPr>
          <a:xfrm>
            <a:off x="10244761" y="1402404"/>
            <a:ext cx="220832" cy="193228"/>
            <a:chOff x="0" y="0"/>
            <a:chExt cx="812800" cy="711200"/>
          </a:xfrm>
        </p:grpSpPr>
        <p:sp>
          <p:nvSpPr>
            <p:cNvPr id="54" name="Freeform 66">
              <a:extLst>
                <a:ext uri="{FF2B5EF4-FFF2-40B4-BE49-F238E27FC236}">
                  <a16:creationId xmlns:a16="http://schemas.microsoft.com/office/drawing/2014/main" id="{714C9BDB-C9A8-93F1-A604-B3CC8E2B3861}"/>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58" name="TextBox 67">
              <a:extLst>
                <a:ext uri="{FF2B5EF4-FFF2-40B4-BE49-F238E27FC236}">
                  <a16:creationId xmlns:a16="http://schemas.microsoft.com/office/drawing/2014/main" id="{6FC29C14-5B41-73CA-3841-24334A4A8C59}"/>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32" name="Group 65">
            <a:extLst>
              <a:ext uri="{FF2B5EF4-FFF2-40B4-BE49-F238E27FC236}">
                <a16:creationId xmlns:a16="http://schemas.microsoft.com/office/drawing/2014/main" id="{715C13CC-E638-886E-EC40-389A49C8049D}"/>
              </a:ext>
            </a:extLst>
          </p:cNvPr>
          <p:cNvGrpSpPr/>
          <p:nvPr/>
        </p:nvGrpSpPr>
        <p:grpSpPr>
          <a:xfrm>
            <a:off x="7087169" y="6977594"/>
            <a:ext cx="220832" cy="193228"/>
            <a:chOff x="0" y="0"/>
            <a:chExt cx="812800" cy="711200"/>
          </a:xfrm>
        </p:grpSpPr>
        <p:sp>
          <p:nvSpPr>
            <p:cNvPr id="51" name="Freeform 66">
              <a:extLst>
                <a:ext uri="{FF2B5EF4-FFF2-40B4-BE49-F238E27FC236}">
                  <a16:creationId xmlns:a16="http://schemas.microsoft.com/office/drawing/2014/main" id="{13CDF72E-EA35-8AFA-3716-4082F3F0989D}"/>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53" name="TextBox 67">
              <a:extLst>
                <a:ext uri="{FF2B5EF4-FFF2-40B4-BE49-F238E27FC236}">
                  <a16:creationId xmlns:a16="http://schemas.microsoft.com/office/drawing/2014/main" id="{C9EEE8E4-4A08-43CC-11C4-244A4E204174}"/>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37" name="Group 65">
            <a:extLst>
              <a:ext uri="{FF2B5EF4-FFF2-40B4-BE49-F238E27FC236}">
                <a16:creationId xmlns:a16="http://schemas.microsoft.com/office/drawing/2014/main" id="{C1D96E4F-2D03-FC52-E99E-ABBCA16F2146}"/>
              </a:ext>
            </a:extLst>
          </p:cNvPr>
          <p:cNvGrpSpPr/>
          <p:nvPr/>
        </p:nvGrpSpPr>
        <p:grpSpPr>
          <a:xfrm>
            <a:off x="8721039" y="6974033"/>
            <a:ext cx="220832" cy="193228"/>
            <a:chOff x="0" y="0"/>
            <a:chExt cx="812800" cy="711200"/>
          </a:xfrm>
        </p:grpSpPr>
        <p:sp>
          <p:nvSpPr>
            <p:cNvPr id="44" name="Freeform 66">
              <a:extLst>
                <a:ext uri="{FF2B5EF4-FFF2-40B4-BE49-F238E27FC236}">
                  <a16:creationId xmlns:a16="http://schemas.microsoft.com/office/drawing/2014/main" id="{A244BA65-2F42-F6B1-1375-73D9E6FACC28}"/>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45" name="TextBox 67">
              <a:extLst>
                <a:ext uri="{FF2B5EF4-FFF2-40B4-BE49-F238E27FC236}">
                  <a16:creationId xmlns:a16="http://schemas.microsoft.com/office/drawing/2014/main" id="{33034459-7475-3B0B-4C55-C1B61D6FF640}"/>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41" name="Group 65">
            <a:extLst>
              <a:ext uri="{FF2B5EF4-FFF2-40B4-BE49-F238E27FC236}">
                <a16:creationId xmlns:a16="http://schemas.microsoft.com/office/drawing/2014/main" id="{7C0DD861-8E53-E298-112D-71C1E85923C8}"/>
              </a:ext>
            </a:extLst>
          </p:cNvPr>
          <p:cNvGrpSpPr/>
          <p:nvPr/>
        </p:nvGrpSpPr>
        <p:grpSpPr>
          <a:xfrm>
            <a:off x="10260644" y="6957096"/>
            <a:ext cx="220832" cy="193228"/>
            <a:chOff x="0" y="0"/>
            <a:chExt cx="812800" cy="711200"/>
          </a:xfrm>
        </p:grpSpPr>
        <p:sp>
          <p:nvSpPr>
            <p:cNvPr id="42" name="Freeform 66">
              <a:extLst>
                <a:ext uri="{FF2B5EF4-FFF2-40B4-BE49-F238E27FC236}">
                  <a16:creationId xmlns:a16="http://schemas.microsoft.com/office/drawing/2014/main" id="{0C5D3583-98A9-DF31-96CB-23C5EE3136DA}"/>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43" name="TextBox 67">
              <a:extLst>
                <a:ext uri="{FF2B5EF4-FFF2-40B4-BE49-F238E27FC236}">
                  <a16:creationId xmlns:a16="http://schemas.microsoft.com/office/drawing/2014/main" id="{E5B32095-B92A-0F57-0EB5-E8B6E8461C33}"/>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pic>
        <p:nvPicPr>
          <p:cNvPr id="14" name="Picture 13">
            <a:extLst>
              <a:ext uri="{FF2B5EF4-FFF2-40B4-BE49-F238E27FC236}">
                <a16:creationId xmlns:a16="http://schemas.microsoft.com/office/drawing/2014/main" id="{6AB954BE-DB60-A6B0-02D2-5D3D96B446D5}"/>
              </a:ext>
            </a:extLst>
          </p:cNvPr>
          <p:cNvPicPr>
            <a:picLocks noChangeAspect="1"/>
          </p:cNvPicPr>
          <p:nvPr/>
        </p:nvPicPr>
        <p:blipFill>
          <a:blip r:embed="rId5"/>
          <a:stretch>
            <a:fillRect/>
          </a:stretch>
        </p:blipFill>
        <p:spPr>
          <a:xfrm>
            <a:off x="6271708" y="1723040"/>
            <a:ext cx="653057" cy="397681"/>
          </a:xfrm>
          <a:prstGeom prst="rect">
            <a:avLst/>
          </a:prstGeom>
        </p:spPr>
      </p:pic>
      <p:pic>
        <p:nvPicPr>
          <p:cNvPr id="6" name="Picture 5" descr="Board game - Free entertainment icons">
            <a:extLst>
              <a:ext uri="{FF2B5EF4-FFF2-40B4-BE49-F238E27FC236}">
                <a16:creationId xmlns:a16="http://schemas.microsoft.com/office/drawing/2014/main" id="{58E83191-5EC5-A351-5137-D502BD89D95D}"/>
              </a:ext>
            </a:extLst>
          </p:cNvPr>
          <p:cNvPicPr>
            <a:picLocks noChangeAspect="1"/>
          </p:cNvPicPr>
          <p:nvPr/>
        </p:nvPicPr>
        <p:blipFill>
          <a:blip r:embed="rId6"/>
          <a:stretch>
            <a:fillRect/>
          </a:stretch>
        </p:blipFill>
        <p:spPr>
          <a:xfrm>
            <a:off x="4672111" y="3676365"/>
            <a:ext cx="552002" cy="552056"/>
          </a:xfrm>
          <a:prstGeom prst="rect">
            <a:avLst/>
          </a:prstGeom>
        </p:spPr>
      </p:pic>
      <p:pic>
        <p:nvPicPr>
          <p:cNvPr id="7" name="Picture 6">
            <a:extLst>
              <a:ext uri="{FF2B5EF4-FFF2-40B4-BE49-F238E27FC236}">
                <a16:creationId xmlns:a16="http://schemas.microsoft.com/office/drawing/2014/main" id="{EFCA5128-3E41-2D57-C79D-FC7A39175577}"/>
              </a:ext>
            </a:extLst>
          </p:cNvPr>
          <p:cNvPicPr>
            <a:picLocks noChangeAspect="1"/>
          </p:cNvPicPr>
          <p:nvPr/>
        </p:nvPicPr>
        <p:blipFill>
          <a:blip r:embed="rId7"/>
          <a:stretch>
            <a:fillRect/>
          </a:stretch>
        </p:blipFill>
        <p:spPr>
          <a:xfrm>
            <a:off x="6065664" y="4506046"/>
            <a:ext cx="1036320" cy="564019"/>
          </a:xfrm>
          <a:prstGeom prst="rect">
            <a:avLst/>
          </a:prstGeom>
        </p:spPr>
      </p:pic>
      <p:pic>
        <p:nvPicPr>
          <p:cNvPr id="10" name="Picture 9">
            <a:extLst>
              <a:ext uri="{FF2B5EF4-FFF2-40B4-BE49-F238E27FC236}">
                <a16:creationId xmlns:a16="http://schemas.microsoft.com/office/drawing/2014/main" id="{3A6213B8-A503-7450-D7D3-57539AC3387E}"/>
              </a:ext>
            </a:extLst>
          </p:cNvPr>
          <p:cNvPicPr>
            <a:picLocks noChangeAspect="1"/>
          </p:cNvPicPr>
          <p:nvPr/>
        </p:nvPicPr>
        <p:blipFill>
          <a:blip r:embed="rId8"/>
          <a:stretch>
            <a:fillRect/>
          </a:stretch>
        </p:blipFill>
        <p:spPr>
          <a:xfrm>
            <a:off x="7752450" y="5712386"/>
            <a:ext cx="1018650" cy="332287"/>
          </a:xfrm>
          <a:prstGeom prst="rect">
            <a:avLst/>
          </a:prstGeom>
        </p:spPr>
      </p:pic>
      <p:pic>
        <p:nvPicPr>
          <p:cNvPr id="13" name="Picture 12">
            <a:extLst>
              <a:ext uri="{FF2B5EF4-FFF2-40B4-BE49-F238E27FC236}">
                <a16:creationId xmlns:a16="http://schemas.microsoft.com/office/drawing/2014/main" id="{DD46781A-987B-7AE4-A7B4-3212B291A8AF}"/>
              </a:ext>
            </a:extLst>
          </p:cNvPr>
          <p:cNvPicPr>
            <a:picLocks noChangeAspect="1"/>
          </p:cNvPicPr>
          <p:nvPr/>
        </p:nvPicPr>
        <p:blipFill>
          <a:blip r:embed="rId8"/>
          <a:stretch>
            <a:fillRect/>
          </a:stretch>
        </p:blipFill>
        <p:spPr>
          <a:xfrm>
            <a:off x="9241994" y="5712386"/>
            <a:ext cx="1018650" cy="332287"/>
          </a:xfrm>
          <a:prstGeom prst="rect">
            <a:avLst/>
          </a:prstGeom>
        </p:spPr>
      </p:pic>
      <p:sp>
        <p:nvSpPr>
          <p:cNvPr id="17" name="TextBox 69">
            <a:extLst>
              <a:ext uri="{FF2B5EF4-FFF2-40B4-BE49-F238E27FC236}">
                <a16:creationId xmlns:a16="http://schemas.microsoft.com/office/drawing/2014/main" id="{C2B27501-E70D-A831-43D3-9C93FA3ED9B3}"/>
              </a:ext>
            </a:extLst>
          </p:cNvPr>
          <p:cNvSpPr txBox="1"/>
          <p:nvPr/>
        </p:nvSpPr>
        <p:spPr>
          <a:xfrm>
            <a:off x="2664859" y="-37853"/>
            <a:ext cx="6995806" cy="551882"/>
          </a:xfrm>
          <a:prstGeom prst="rect">
            <a:avLst/>
          </a:prstGeom>
        </p:spPr>
        <p:txBody>
          <a:bodyPr wrap="square" lIns="0" tIns="0" rIns="0" bIns="0" rtlCol="0" anchor="t">
            <a:spAutoFit/>
          </a:bodyPr>
          <a:lstStyle/>
          <a:p>
            <a:pPr>
              <a:lnSpc>
                <a:spcPts val="4899"/>
              </a:lnSpc>
              <a:spcBef>
                <a:spcPct val="0"/>
              </a:spcBef>
            </a:pPr>
            <a:r>
              <a:rPr lang="en-US" sz="2200" u="sng" dirty="0">
                <a:solidFill>
                  <a:srgbClr val="000000"/>
                </a:solidFill>
                <a:latin typeface="DM Sans Bold"/>
              </a:rPr>
              <a:t>BLACKPOOL CFO ACTIVITY HUB – April – Week 4</a:t>
            </a:r>
          </a:p>
        </p:txBody>
      </p:sp>
    </p:spTree>
    <p:extLst>
      <p:ext uri="{BB962C8B-B14F-4D97-AF65-F5344CB8AC3E}">
        <p14:creationId xmlns:p14="http://schemas.microsoft.com/office/powerpoint/2010/main" val="994861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817CA-4690-7B6D-0F11-6CBB77D24A0D}"/>
            </a:ext>
          </a:extLst>
        </p:cNvPr>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7725B089-2E28-A444-8EB7-7B0F9AB623EE}"/>
              </a:ext>
            </a:extLst>
          </p:cNvPr>
          <p:cNvGraphicFramePr>
            <a:graphicFrameLocks noGrp="1"/>
          </p:cNvGraphicFramePr>
          <p:nvPr>
            <p:extLst>
              <p:ext uri="{D42A27DB-BD31-4B8C-83A1-F6EECF244321}">
                <p14:modId xmlns:p14="http://schemas.microsoft.com/office/powerpoint/2010/main" val="3069453897"/>
              </p:ext>
            </p:extLst>
          </p:nvPr>
        </p:nvGraphicFramePr>
        <p:xfrm>
          <a:off x="2609042" y="661346"/>
          <a:ext cx="7886227" cy="6846813"/>
        </p:xfrm>
        <a:graphic>
          <a:graphicData uri="http://schemas.openxmlformats.org/drawingml/2006/table">
            <a:tbl>
              <a:tblPr/>
              <a:tblGrid>
                <a:gridCol w="1501058">
                  <a:extLst>
                    <a:ext uri="{9D8B030D-6E8A-4147-A177-3AD203B41FA5}">
                      <a16:colId xmlns:a16="http://schemas.microsoft.com/office/drawing/2014/main" val="20000"/>
                    </a:ext>
                  </a:extLst>
                </a:gridCol>
                <a:gridCol w="1596291">
                  <a:extLst>
                    <a:ext uri="{9D8B030D-6E8A-4147-A177-3AD203B41FA5}">
                      <a16:colId xmlns:a16="http://schemas.microsoft.com/office/drawing/2014/main" val="20001"/>
                    </a:ext>
                  </a:extLst>
                </a:gridCol>
                <a:gridCol w="1825424">
                  <a:extLst>
                    <a:ext uri="{9D8B030D-6E8A-4147-A177-3AD203B41FA5}">
                      <a16:colId xmlns:a16="http://schemas.microsoft.com/office/drawing/2014/main" val="20002"/>
                    </a:ext>
                  </a:extLst>
                </a:gridCol>
                <a:gridCol w="1477451">
                  <a:extLst>
                    <a:ext uri="{9D8B030D-6E8A-4147-A177-3AD203B41FA5}">
                      <a16:colId xmlns:a16="http://schemas.microsoft.com/office/drawing/2014/main" val="20003"/>
                    </a:ext>
                  </a:extLst>
                </a:gridCol>
                <a:gridCol w="1486003">
                  <a:extLst>
                    <a:ext uri="{9D8B030D-6E8A-4147-A177-3AD203B41FA5}">
                      <a16:colId xmlns:a16="http://schemas.microsoft.com/office/drawing/2014/main" val="20004"/>
                    </a:ext>
                  </a:extLst>
                </a:gridCol>
              </a:tblGrid>
              <a:tr h="358833">
                <a:tc>
                  <a:txBody>
                    <a:bodyPr/>
                    <a:lstStyle/>
                    <a:p>
                      <a:pPr algn="ctr">
                        <a:lnSpc>
                          <a:spcPts val="1928"/>
                        </a:lnSpc>
                        <a:defRPr/>
                      </a:pPr>
                      <a:r>
                        <a:rPr lang="en-US" sz="1100">
                          <a:solidFill>
                            <a:srgbClr val="000000"/>
                          </a:solidFill>
                          <a:latin typeface="DM Sans Bold"/>
                        </a:rPr>
                        <a:t>Monday 27</a:t>
                      </a:r>
                      <a:r>
                        <a:rPr lang="en-US" sz="1100" baseline="30000" dirty="0">
                          <a:solidFill>
                            <a:srgbClr val="000000"/>
                          </a:solidFill>
                          <a:latin typeface="DM Sans Bold"/>
                        </a:rPr>
                        <a:t>th</a:t>
                      </a:r>
                      <a:r>
                        <a:rPr lang="en-US" sz="1100" dirty="0">
                          <a:solidFill>
                            <a:srgbClr val="000000"/>
                          </a:solidFill>
                          <a:latin typeface="DM Sans Bold"/>
                        </a:rPr>
                        <a:t>  </a:t>
                      </a:r>
                      <a:endParaRPr lang="en-US" sz="1000" dirty="0"/>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r>
                        <a:rPr lang="en-US" sz="1100" dirty="0">
                          <a:solidFill>
                            <a:srgbClr val="000000"/>
                          </a:solidFill>
                          <a:latin typeface="DM Sans Bold"/>
                        </a:rPr>
                        <a:t>Tuesday 28</a:t>
                      </a:r>
                      <a:r>
                        <a:rPr lang="en-US" sz="1100" baseline="30000" dirty="0">
                          <a:solidFill>
                            <a:srgbClr val="000000"/>
                          </a:solidFill>
                          <a:latin typeface="DM Sans Bold"/>
                        </a:rPr>
                        <a:t>st</a:t>
                      </a:r>
                      <a:r>
                        <a:rPr lang="en-US" sz="1100" dirty="0">
                          <a:solidFill>
                            <a:srgbClr val="000000"/>
                          </a:solidFill>
                          <a:latin typeface="DM Sans Bold"/>
                        </a:rPr>
                        <a:t> </a:t>
                      </a: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pPr>
                      <a:r>
                        <a:rPr lang="en-US" sz="1100">
                          <a:latin typeface="DM Sans Bold"/>
                          <a:ea typeface="Calibri"/>
                          <a:cs typeface="Calibri"/>
                        </a:rPr>
                        <a:t>Wednesday 29th  </a:t>
                      </a:r>
                      <a:endParaRPr lang="en-US" sz="1100" dirty="0">
                        <a:latin typeface="DM Sans Bold"/>
                        <a:ea typeface="Calibri"/>
                        <a:cs typeface="Calibri"/>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pPr>
                      <a:r>
                        <a:rPr lang="en-US" sz="1100">
                          <a:solidFill>
                            <a:srgbClr val="000000"/>
                          </a:solidFill>
                          <a:latin typeface="DM Sans Bold"/>
                        </a:rPr>
                        <a:t>Thursday 30th</a:t>
                      </a: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tc>
                  <a:txBody>
                    <a:bodyPr/>
                    <a:lstStyle/>
                    <a:p>
                      <a:pPr algn="ctr">
                        <a:lnSpc>
                          <a:spcPts val="1928"/>
                        </a:lnSpc>
                        <a:defRPr/>
                      </a:pPr>
                      <a:endParaRPr lang="en-US" sz="1000"/>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DFB160"/>
                    </a:solidFill>
                  </a:tcPr>
                </a:tc>
                <a:extLst>
                  <a:ext uri="{0D108BD9-81ED-4DB2-BD59-A6C34878D82A}">
                    <a16:rowId xmlns:a16="http://schemas.microsoft.com/office/drawing/2014/main" val="10000"/>
                  </a:ext>
                </a:extLst>
              </a:tr>
              <a:tr h="645900">
                <a:tc>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r>
                        <a:rPr lang="en-US" sz="900" b="0" dirty="0">
                          <a:solidFill>
                            <a:srgbClr val="000000"/>
                          </a:solidFill>
                          <a:latin typeface="DM Sans"/>
                        </a:rPr>
                        <a:t>Hub open from 9:30 for breakfast &amp; drop-in support!</a:t>
                      </a: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r>
                        <a:rPr lang="en-US" sz="900" b="0" dirty="0">
                          <a:solidFill>
                            <a:srgbClr val="000000"/>
                          </a:solidFill>
                          <a:latin typeface="DM Sans"/>
                        </a:rPr>
                        <a:t>Hub open from 9:30 for breakfast &amp; drop-in support!</a:t>
                      </a: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a:lnSpc>
                          <a:spcPts val="1515"/>
                        </a:lnSpc>
                        <a:spcBef>
                          <a:spcPts val="0"/>
                        </a:spcBef>
                        <a:spcAft>
                          <a:spcPts val="0"/>
                        </a:spcAft>
                        <a:buNone/>
                      </a:pPr>
                      <a:r>
                        <a:rPr lang="en-US" sz="900" b="0" i="0" u="none" strike="noStrike" noProof="0">
                          <a:solidFill>
                            <a:srgbClr val="000000"/>
                          </a:solidFill>
                          <a:latin typeface="DM Sans"/>
                        </a:rPr>
                        <a:t>Hub open from 9:30 for breakfast &amp; drop-in support!</a:t>
                      </a:r>
                      <a:endParaRPr lang="en-US"/>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tc>
                  <a:txBody>
                    <a:bodyPr/>
                    <a:lstStyle/>
                    <a:p>
                      <a:pPr marL="0" marR="0" lvl="0" indent="0" algn="ctr">
                        <a:lnSpc>
                          <a:spcPts val="1515"/>
                        </a:lnSpc>
                        <a:spcBef>
                          <a:spcPts val="0"/>
                        </a:spcBef>
                        <a:spcAft>
                          <a:spcPts val="0"/>
                        </a:spcAft>
                        <a:buNone/>
                      </a:pPr>
                      <a:r>
                        <a:rPr lang="en-US" sz="900" b="0" i="0" u="none" strike="noStrike" noProof="0">
                          <a:solidFill>
                            <a:srgbClr val="000000"/>
                          </a:solidFill>
                          <a:latin typeface="DM Sans"/>
                        </a:rPr>
                        <a:t>Hub open from 9:30 for breakfast &amp; drop-in support!</a:t>
                      </a:r>
                      <a:endParaRPr lang="en-US"/>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ts val="1515"/>
                        </a:lnSpc>
                        <a:spcBef>
                          <a:spcPts val="0"/>
                        </a:spcBef>
                        <a:spcAft>
                          <a:spcPts val="0"/>
                        </a:spcAft>
                        <a:buClrTx/>
                        <a:buSzTx/>
                        <a:buFontTx/>
                        <a:buNone/>
                        <a:tabLst/>
                        <a:defRPr/>
                      </a:pPr>
                      <a:endParaRPr lang="en-US" sz="900" b="0">
                        <a:solidFill>
                          <a:srgbClr val="000000"/>
                        </a:solidFill>
                        <a:latin typeface="DM San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286352946"/>
                  </a:ext>
                </a:extLst>
              </a:tr>
              <a:tr h="2581820">
                <a:tc>
                  <a:txBody>
                    <a:bodyPr/>
                    <a:lstStyle/>
                    <a:p>
                      <a:pPr lvl="0" algn="ctr">
                        <a:lnSpc>
                          <a:spcPts val="1470"/>
                        </a:lnSpc>
                        <a:buNone/>
                      </a:pPr>
                      <a:r>
                        <a:rPr lang="en-GB" sz="1000" b="1" i="0" u="none" strike="noStrike" noProof="0">
                          <a:solidFill>
                            <a:schemeClr val="tx1"/>
                          </a:solidFill>
                          <a:latin typeface="DM Sans"/>
                        </a:rPr>
                        <a:t>Breakfast</a:t>
                      </a:r>
                      <a:endParaRPr lang="en-GB" sz="1000" b="0" i="0" u="none" strike="noStrike" noProof="0">
                        <a:solidFill>
                          <a:srgbClr val="000000"/>
                        </a:solidFill>
                        <a:latin typeface="DM Sans"/>
                      </a:endParaRPr>
                    </a:p>
                    <a:p>
                      <a:pPr lvl="0" algn="ctr">
                        <a:lnSpc>
                          <a:spcPts val="1470"/>
                        </a:lnSpc>
                        <a:buNone/>
                      </a:pPr>
                      <a:r>
                        <a:rPr lang="en-GB" sz="1000" b="0" i="0" u="none" strike="noStrike" noProof="0">
                          <a:solidFill>
                            <a:schemeClr val="tx1"/>
                          </a:solidFill>
                          <a:latin typeface="DM Sans"/>
                        </a:rPr>
                        <a:t>Grab some breakfast grub and a hot tea or coffee</a:t>
                      </a:r>
                      <a:endParaRPr lang="en-US" sz="1000" b="0" i="0" u="none" strike="noStrike" noProof="0">
                        <a:solidFill>
                          <a:srgbClr val="000000"/>
                        </a:solidFill>
                        <a:latin typeface="DM Sans"/>
                      </a:endParaRPr>
                    </a:p>
                    <a:p>
                      <a:pPr lvl="0" algn="ctr">
                        <a:lnSpc>
                          <a:spcPts val="1470"/>
                        </a:lnSpc>
                        <a:buNone/>
                      </a:pPr>
                      <a:r>
                        <a:rPr lang="en-GB" sz="1000" b="0" i="0" u="none" strike="noStrike" noProof="0">
                          <a:solidFill>
                            <a:schemeClr val="tx1"/>
                          </a:solidFill>
                          <a:latin typeface="DM Sans"/>
                        </a:rPr>
                        <a:t>10am - 11am</a:t>
                      </a:r>
                      <a:endParaRPr lang="en-US"/>
                    </a:p>
                    <a:p>
                      <a:pPr lvl="0" algn="ctr">
                        <a:lnSpc>
                          <a:spcPts val="1515"/>
                        </a:lnSpc>
                        <a:buNone/>
                      </a:pPr>
                      <a:endParaRPr lang="en-US" sz="900" b="1" i="0" u="none" strike="noStrike" noProof="0" dirty="0">
                        <a:solidFill>
                          <a:srgbClr val="000000"/>
                        </a:solidFill>
                        <a:latin typeface="DM Sans"/>
                      </a:endParaRPr>
                    </a:p>
                    <a:p>
                      <a:pPr lvl="0" algn="ctr">
                        <a:lnSpc>
                          <a:spcPts val="1515"/>
                        </a:lnSpc>
                        <a:buNone/>
                      </a:pPr>
                      <a:r>
                        <a:rPr lang="en-US" sz="900" b="1" i="0" u="none" strike="noStrike" noProof="0">
                          <a:solidFill>
                            <a:srgbClr val="000000"/>
                          </a:solidFill>
                          <a:latin typeface="DM Sans"/>
                        </a:rPr>
                        <a:t>“Knit &amp; Nat” session</a:t>
                      </a:r>
                      <a:endParaRPr lang="en-US" sz="900" b="0" i="0" u="none" strike="noStrike" noProof="0">
                        <a:solidFill>
                          <a:srgbClr val="000000"/>
                        </a:solidFill>
                        <a:latin typeface="DM Sans"/>
                      </a:endParaRPr>
                    </a:p>
                    <a:p>
                      <a:pPr lvl="0" algn="ctr">
                        <a:lnSpc>
                          <a:spcPts val="1515"/>
                        </a:lnSpc>
                        <a:buNone/>
                      </a:pPr>
                      <a:r>
                        <a:rPr lang="en-US" sz="900" b="0" i="0" u="none" strike="noStrike" noProof="0">
                          <a:solidFill>
                            <a:srgbClr val="000000"/>
                          </a:solidFill>
                          <a:latin typeface="DM Sans"/>
                        </a:rPr>
                        <a:t>A mindful craft session</a:t>
                      </a:r>
                    </a:p>
                    <a:p>
                      <a:pPr lvl="0" algn="ctr">
                        <a:lnSpc>
                          <a:spcPts val="1515"/>
                        </a:lnSpc>
                        <a:buNone/>
                      </a:pPr>
                      <a:r>
                        <a:rPr lang="en-US" sz="900" b="0" i="0" u="none" strike="noStrike" noProof="0" dirty="0">
                          <a:solidFill>
                            <a:srgbClr val="000000"/>
                          </a:solidFill>
                          <a:latin typeface="DM Sans"/>
                        </a:rPr>
                        <a:t>Come and learn new knitting methods all while having a natter and a brew!</a:t>
                      </a:r>
                    </a:p>
                    <a:p>
                      <a:pPr lvl="0" algn="ctr">
                        <a:lnSpc>
                          <a:spcPts val="1470"/>
                        </a:lnSpc>
                        <a:buNone/>
                      </a:pPr>
                      <a:r>
                        <a:rPr lang="en-GB" sz="900" b="0" i="0" u="none" strike="noStrike" noProof="0">
                          <a:solidFill>
                            <a:schemeClr val="tx1"/>
                          </a:solidFill>
                          <a:latin typeface="DM Sans"/>
                        </a:rPr>
                        <a:t>11am - 12pm</a:t>
                      </a:r>
                      <a:endParaRPr lang="en-GB"/>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470"/>
                        </a:lnSpc>
                        <a:defRPr/>
                      </a:pPr>
                      <a:endParaRPr lang="en-GB" sz="900" b="0" dirty="0">
                        <a:solidFill>
                          <a:schemeClr val="tx1"/>
                        </a:solidFill>
                        <a:latin typeface="DM Sans"/>
                      </a:endParaRPr>
                    </a:p>
                    <a:p>
                      <a:pPr algn="ctr">
                        <a:lnSpc>
                          <a:spcPts val="1470"/>
                        </a:lnSpc>
                        <a:defRPr/>
                      </a:pPr>
                      <a:endParaRPr lang="en-GB" sz="900" b="0" dirty="0">
                        <a:solidFill>
                          <a:schemeClr val="tx1"/>
                        </a:solidFill>
                        <a:latin typeface="DM Sans"/>
                      </a:endParaRPr>
                    </a:p>
                    <a:p>
                      <a:pPr algn="ctr">
                        <a:lnSpc>
                          <a:spcPts val="1515"/>
                        </a:lnSpc>
                        <a:defRPr/>
                      </a:pPr>
                      <a:r>
                        <a:rPr lang="en-US" sz="900" b="0" dirty="0">
                          <a:solidFill>
                            <a:srgbClr val="000000"/>
                          </a:solidFill>
                          <a:latin typeface="DM Sans"/>
                        </a:rPr>
                        <a:t>Complete a course with Digital college with our facilitator  </a:t>
                      </a:r>
                    </a:p>
                    <a:p>
                      <a:pPr algn="ctr">
                        <a:lnSpc>
                          <a:spcPts val="1515"/>
                        </a:lnSpc>
                        <a:defRPr/>
                      </a:pPr>
                      <a:r>
                        <a:rPr lang="en-US" sz="900" b="0">
                          <a:solidFill>
                            <a:srgbClr val="000000"/>
                          </a:solidFill>
                          <a:latin typeface="DM Sans"/>
                        </a:rPr>
                        <a:t>10am-11pm </a:t>
                      </a:r>
                    </a:p>
                    <a:p>
                      <a:pPr lvl="0" algn="ctr">
                        <a:lnSpc>
                          <a:spcPts val="1470"/>
                        </a:lnSpc>
                        <a:buNone/>
                      </a:pPr>
                      <a:r>
                        <a:rPr lang="en-GB" sz="1100" b="1" i="0" u="none" strike="noStrike" noProof="0">
                          <a:solidFill>
                            <a:schemeClr val="tx1"/>
                          </a:solidFill>
                          <a:latin typeface="DM Sans"/>
                        </a:rPr>
                        <a:t>“Bored” Games</a:t>
                      </a:r>
                      <a:endParaRPr lang="en-GB" sz="1100" b="0" i="0" u="none" strike="noStrike" noProof="0">
                        <a:solidFill>
                          <a:srgbClr val="000000"/>
                        </a:solidFill>
                        <a:latin typeface="DM Sans"/>
                      </a:endParaRPr>
                    </a:p>
                    <a:p>
                      <a:pPr lvl="0" algn="ctr">
                        <a:lnSpc>
                          <a:spcPts val="1470"/>
                        </a:lnSpc>
                        <a:buNone/>
                      </a:pPr>
                      <a:r>
                        <a:rPr lang="en-GB" sz="900" b="0" i="0" u="none" strike="noStrike" noProof="0" dirty="0">
                          <a:solidFill>
                            <a:schemeClr val="tx1"/>
                          </a:solidFill>
                          <a:latin typeface="DM Sans"/>
                        </a:rPr>
                        <a:t>Vanquish boredom and come play some boardgames at the Hub</a:t>
                      </a:r>
                      <a:endParaRPr lang="en-GB" dirty="0"/>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lvl="0" algn="ctr">
                        <a:lnSpc>
                          <a:spcPts val="1515"/>
                        </a:lnSpc>
                        <a:buNone/>
                      </a:pPr>
                      <a:endParaRPr lang="en-GB" sz="900" b="0" i="0" u="none" strike="noStrike" kern="1200" noProof="0" dirty="0">
                        <a:solidFill>
                          <a:srgbClr val="FF0000"/>
                        </a:solidFill>
                        <a:latin typeface="DM Sans"/>
                        <a:ea typeface="+mn-ea"/>
                        <a:cs typeface="+mn-cs"/>
                      </a:endParaRPr>
                    </a:p>
                    <a:p>
                      <a:pPr lvl="0" algn="ctr">
                        <a:lnSpc>
                          <a:spcPts val="1515"/>
                        </a:lnSpc>
                        <a:buNone/>
                      </a:pPr>
                      <a:endParaRPr lang="en-GB" sz="900" b="0" i="0" u="none" strike="noStrike" kern="1200" noProof="0" dirty="0">
                        <a:solidFill>
                          <a:srgbClr val="FF0000"/>
                        </a:solidFill>
                        <a:latin typeface="DM Sans"/>
                        <a:ea typeface="+mn-ea"/>
                        <a:cs typeface="+mn-cs"/>
                      </a:endParaRPr>
                    </a:p>
                    <a:p>
                      <a:pPr lvl="0" algn="ctr">
                        <a:lnSpc>
                          <a:spcPts val="1515"/>
                        </a:lnSpc>
                        <a:buNone/>
                      </a:pPr>
                      <a:r>
                        <a:rPr lang="en-GB" sz="900" b="0" i="0" u="none" strike="noStrike" kern="1200" noProof="0">
                          <a:solidFill>
                            <a:srgbClr val="FF0000"/>
                          </a:solidFill>
                          <a:latin typeface="DM Sans"/>
                          <a:ea typeface="+mn-ea"/>
                          <a:cs typeface="+mn-cs"/>
                        </a:rPr>
                        <a:t>CBT with Aisha- All day Appointments </a:t>
                      </a:r>
                      <a:endParaRPr lang="en-US" sz="900" b="0" i="0" u="none" strike="noStrike" kern="1200" noProof="0">
                        <a:solidFill>
                          <a:srgbClr val="000000"/>
                        </a:solidFill>
                        <a:latin typeface="DM Sans"/>
                        <a:ea typeface="+mn-ea"/>
                        <a:cs typeface="+mn-cs"/>
                      </a:endParaRPr>
                    </a:p>
                    <a:p>
                      <a:pPr marL="0" marR="0" lvl="0" indent="0" algn="ctr">
                        <a:lnSpc>
                          <a:spcPts val="1470"/>
                        </a:lnSpc>
                        <a:spcBef>
                          <a:spcPts val="0"/>
                        </a:spcBef>
                        <a:spcAft>
                          <a:spcPts val="0"/>
                        </a:spcAft>
                        <a:buNone/>
                      </a:pPr>
                      <a:r>
                        <a:rPr lang="en-GB" sz="900" b="0" i="0" u="none" strike="noStrike" kern="1200" noProof="0">
                          <a:solidFill>
                            <a:schemeClr val="tx1"/>
                          </a:solidFill>
                          <a:latin typeface="DM Sans"/>
                          <a:ea typeface="+mn-ea"/>
                          <a:cs typeface="+mn-cs"/>
                        </a:rPr>
                        <a:t>Please speak to a Support Worker for an appointment</a:t>
                      </a:r>
                    </a:p>
                    <a:p>
                      <a:pPr marL="0" marR="0" lvl="0" indent="0" algn="ctr">
                        <a:lnSpc>
                          <a:spcPts val="1470"/>
                        </a:lnSpc>
                        <a:spcBef>
                          <a:spcPts val="0"/>
                        </a:spcBef>
                        <a:spcAft>
                          <a:spcPts val="0"/>
                        </a:spcAft>
                        <a:buNone/>
                      </a:pPr>
                      <a:endParaRPr lang="en-GB" sz="900" b="0" i="0" u="none" strike="noStrike" kern="1200" noProof="0" dirty="0">
                        <a:solidFill>
                          <a:schemeClr val="tx1"/>
                        </a:solidFill>
                        <a:latin typeface="DM Sans"/>
                        <a:ea typeface="+mn-ea"/>
                        <a:cs typeface="+mn-cs"/>
                      </a:endParaRPr>
                    </a:p>
                    <a:p>
                      <a:pPr marL="0" marR="0" lvl="0" indent="0" algn="ctr">
                        <a:lnSpc>
                          <a:spcPts val="1470"/>
                        </a:lnSpc>
                        <a:spcBef>
                          <a:spcPts val="0"/>
                        </a:spcBef>
                        <a:spcAft>
                          <a:spcPts val="0"/>
                        </a:spcAft>
                        <a:buNone/>
                      </a:pPr>
                      <a:r>
                        <a:rPr lang="en-GB" sz="900" b="1" i="0" u="none" strike="noStrike" kern="1200" noProof="0">
                          <a:solidFill>
                            <a:schemeClr val="tx1"/>
                          </a:solidFill>
                          <a:latin typeface="DM Sans"/>
                          <a:ea typeface="+mn-ea"/>
                          <a:cs typeface="+mn-cs"/>
                        </a:rPr>
                        <a:t>Mindful Workshop </a:t>
                      </a:r>
                      <a:endParaRPr lang="en-GB" b="1"/>
                    </a:p>
                    <a:p>
                      <a:pPr marL="0" marR="0" lvl="0" indent="0" algn="ctr">
                        <a:lnSpc>
                          <a:spcPts val="1470"/>
                        </a:lnSpc>
                        <a:spcBef>
                          <a:spcPts val="0"/>
                        </a:spcBef>
                        <a:spcAft>
                          <a:spcPts val="0"/>
                        </a:spcAft>
                        <a:buNone/>
                      </a:pPr>
                      <a:r>
                        <a:rPr lang="en-GB" sz="900" b="1" i="0" u="none" strike="noStrike" kern="1200" noProof="0">
                          <a:solidFill>
                            <a:schemeClr val="tx1"/>
                          </a:solidFill>
                          <a:latin typeface="DM Sans"/>
                          <a:ea typeface="+mn-ea"/>
                          <a:cs typeface="+mn-cs"/>
                        </a:rPr>
                        <a:t>10am – 12pm </a:t>
                      </a:r>
                      <a:endParaRPr lang="en-GB" sz="900" b="1" i="0" u="none" strike="noStrike" kern="1200" noProof="0" dirty="0">
                        <a:solidFill>
                          <a:schemeClr val="tx1"/>
                        </a:solidFill>
                        <a:latin typeface="DM Sans"/>
                        <a:ea typeface="+mn-ea"/>
                        <a:cs typeface="+mn-cs"/>
                      </a:endParaRPr>
                    </a:p>
                    <a:p>
                      <a:pPr marL="0" marR="0" lvl="0" indent="0" algn="ctr">
                        <a:lnSpc>
                          <a:spcPts val="1470"/>
                        </a:lnSpc>
                        <a:spcBef>
                          <a:spcPts val="0"/>
                        </a:spcBef>
                        <a:spcAft>
                          <a:spcPts val="0"/>
                        </a:spcAft>
                        <a:buNone/>
                      </a:pPr>
                      <a:r>
                        <a:rPr lang="en-GB" sz="900" b="0" i="0" u="none" strike="noStrike" kern="1200" noProof="0" dirty="0">
                          <a:solidFill>
                            <a:schemeClr val="tx1"/>
                          </a:solidFill>
                          <a:latin typeface="DM Sans"/>
                          <a:ea typeface="+mn-ea"/>
                          <a:cs typeface="+mn-cs"/>
                        </a:rPr>
                        <a:t>Attend a meditation morning, have a cuppa and relax</a:t>
                      </a:r>
                    </a:p>
                    <a:p>
                      <a:pPr marL="0" marR="0" lvl="0" indent="0" algn="ctr">
                        <a:lnSpc>
                          <a:spcPts val="1470"/>
                        </a:lnSpc>
                        <a:spcBef>
                          <a:spcPts val="0"/>
                        </a:spcBef>
                        <a:spcAft>
                          <a:spcPts val="0"/>
                        </a:spcAft>
                        <a:buNone/>
                      </a:pPr>
                      <a:endParaRPr lang="en-GB" sz="900" b="0" i="0" u="none" strike="noStrike" kern="1200" noProof="0" dirty="0">
                        <a:solidFill>
                          <a:schemeClr val="tx1"/>
                        </a:solidFill>
                        <a:latin typeface="DM Sans"/>
                        <a:ea typeface="+mn-ea"/>
                        <a:cs typeface="+mn-cs"/>
                      </a:endParaRPr>
                    </a:p>
                    <a:p>
                      <a:pPr marL="0" marR="0" lvl="0" indent="0" algn="ctr">
                        <a:lnSpc>
                          <a:spcPts val="1470"/>
                        </a:lnSpc>
                        <a:spcBef>
                          <a:spcPts val="0"/>
                        </a:spcBef>
                        <a:spcAft>
                          <a:spcPts val="0"/>
                        </a:spcAft>
                        <a:buNone/>
                      </a:pPr>
                      <a:endParaRPr lang="en-GB" sz="900" b="0" i="0" u="none" strike="noStrike" kern="1200" noProof="0" dirty="0">
                        <a:solidFill>
                          <a:schemeClr val="tx1"/>
                        </a:solidFill>
                        <a:latin typeface="DM Sans"/>
                        <a:ea typeface="+mn-ea"/>
                        <a:cs typeface="+mn-c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tc>
                  <a:txBody>
                    <a:bodyPr/>
                    <a:lstStyle/>
                    <a:p>
                      <a:pPr marL="0" marR="0" lvl="0" indent="0" algn="ctr" rtl="0" eaLnBrk="1" fontAlgn="auto" latinLnBrk="0" hangingPunct="1">
                        <a:lnSpc>
                          <a:spcPts val="1515"/>
                        </a:lnSpc>
                        <a:spcBef>
                          <a:spcPts val="0"/>
                        </a:spcBef>
                        <a:spcAft>
                          <a:spcPts val="0"/>
                        </a:spcAft>
                        <a:buClrTx/>
                        <a:buSzTx/>
                        <a:buFontTx/>
                        <a:buNone/>
                      </a:pPr>
                      <a:r>
                        <a:rPr lang="en-US" sz="1000" b="1" dirty="0">
                          <a:latin typeface="DM Sans"/>
                        </a:rPr>
                        <a:t>Debt and Money </a:t>
                      </a:r>
                      <a:r>
                        <a:rPr lang="en-US" sz="1000" b="1">
                          <a:latin typeface="DM Sans"/>
                        </a:rPr>
                        <a:t>Management 10-12pm</a:t>
                      </a:r>
                      <a:endParaRPr lang="en-US"/>
                    </a:p>
                    <a:p>
                      <a:pPr marL="0" marR="0" lvl="0" indent="0" algn="ctr">
                        <a:lnSpc>
                          <a:spcPts val="1515"/>
                        </a:lnSpc>
                        <a:spcBef>
                          <a:spcPts val="0"/>
                        </a:spcBef>
                        <a:spcAft>
                          <a:spcPts val="0"/>
                        </a:spcAft>
                        <a:buClrTx/>
                        <a:buSzTx/>
                        <a:buFontTx/>
                        <a:buNone/>
                      </a:pPr>
                      <a:r>
                        <a:rPr lang="en-US" sz="900" b="0" dirty="0">
                          <a:latin typeface="DM Sans"/>
                        </a:rPr>
                        <a:t>Attend for support with managing any outstanding debts and income by completing money management action plans, ask Support Worker for information on other </a:t>
                      </a:r>
                      <a:r>
                        <a:rPr lang="en-US" sz="900" b="0" dirty="0" err="1">
                          <a:latin typeface="DM Sans"/>
                        </a:rPr>
                        <a:t>organisations</a:t>
                      </a:r>
                      <a:r>
                        <a:rPr lang="en-US" sz="900" b="0" dirty="0">
                          <a:latin typeface="DM Sans"/>
                        </a:rPr>
                        <a:t> and support available for debts.</a:t>
                      </a: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tc>
                  <a:txBody>
                    <a:bodyPr/>
                    <a:lstStyle/>
                    <a:p>
                      <a:pPr algn="ctr">
                        <a:lnSpc>
                          <a:spcPts val="1515"/>
                        </a:lnSpc>
                      </a:pPr>
                      <a:endParaRPr lang="en-US" sz="900" b="0">
                        <a:solidFill>
                          <a:srgbClr val="000000"/>
                        </a:solidFill>
                        <a:latin typeface="DM San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solidFill>
                      <a:schemeClr val="bg2">
                        <a:lumMod val="75000"/>
                      </a:schemeClr>
                    </a:solidFill>
                  </a:tcPr>
                </a:tc>
                <a:extLst>
                  <a:ext uri="{0D108BD9-81ED-4DB2-BD59-A6C34878D82A}">
                    <a16:rowId xmlns:a16="http://schemas.microsoft.com/office/drawing/2014/main" val="10001"/>
                  </a:ext>
                </a:extLst>
              </a:tr>
              <a:tr h="2411359">
                <a:tc>
                  <a:txBody>
                    <a:bodyPr/>
                    <a:lstStyle/>
                    <a:p>
                      <a:pPr algn="ctr">
                        <a:lnSpc>
                          <a:spcPts val="1470"/>
                        </a:lnSpc>
                      </a:pPr>
                      <a:r>
                        <a:rPr lang="en-US" sz="1100" b="1" baseline="0">
                          <a:solidFill>
                            <a:srgbClr val="000000"/>
                          </a:solidFill>
                          <a:latin typeface="DM Sans"/>
                        </a:rPr>
                        <a:t>Hub Inductions </a:t>
                      </a:r>
                      <a:endParaRPr lang="en-US"/>
                    </a:p>
                    <a:p>
                      <a:pPr algn="ctr">
                        <a:lnSpc>
                          <a:spcPts val="1470"/>
                        </a:lnSpc>
                        <a:defRPr/>
                      </a:pPr>
                      <a:r>
                        <a:rPr lang="en-US" sz="1100" b="0" baseline="0" dirty="0">
                          <a:solidFill>
                            <a:srgbClr val="000000"/>
                          </a:solidFill>
                          <a:latin typeface="DM Sans"/>
                        </a:rPr>
                        <a:t>Meet the team, </a:t>
                      </a:r>
                      <a:r>
                        <a:rPr lang="en-US" sz="1100" b="0" baseline="0">
                          <a:solidFill>
                            <a:srgbClr val="000000"/>
                          </a:solidFill>
                          <a:latin typeface="DM Sans"/>
                        </a:rPr>
                        <a:t>come,</a:t>
                      </a:r>
                      <a:r>
                        <a:rPr lang="en-US" sz="1100" b="0" baseline="0" dirty="0">
                          <a:solidFill>
                            <a:srgbClr val="000000"/>
                          </a:solidFill>
                          <a:latin typeface="DM Sans"/>
                        </a:rPr>
                        <a:t> and see what the Hub has to offer and enroll!</a:t>
                      </a:r>
                    </a:p>
                    <a:p>
                      <a:pPr algn="ctr">
                        <a:lnSpc>
                          <a:spcPts val="1470"/>
                        </a:lnSpc>
                      </a:pPr>
                      <a:r>
                        <a:rPr lang="en-US" sz="1100" b="0" baseline="0">
                          <a:solidFill>
                            <a:srgbClr val="000000"/>
                          </a:solidFill>
                          <a:latin typeface="DM Sans"/>
                        </a:rPr>
                        <a:t>No appointment needed</a:t>
                      </a:r>
                      <a:endParaRPr lang="en-GB" sz="1100" b="0" i="0" u="none" strike="noStrike" baseline="0" noProof="0">
                        <a:solidFill>
                          <a:srgbClr val="000000"/>
                        </a:solidFill>
                        <a:latin typeface="DM Sans"/>
                      </a:endParaRPr>
                    </a:p>
                    <a:p>
                      <a:pPr lvl="0" algn="ctr">
                        <a:lnSpc>
                          <a:spcPts val="1470"/>
                        </a:lnSpc>
                        <a:buNone/>
                      </a:pPr>
                      <a:r>
                        <a:rPr lang="en-US" sz="1100" b="1" baseline="0">
                          <a:solidFill>
                            <a:srgbClr val="000000"/>
                          </a:solidFill>
                          <a:latin typeface="DM Sans"/>
                        </a:rPr>
                        <a:t>"Master Chef Cooking Lessons"</a:t>
                      </a:r>
                      <a:endParaRPr lang="en-US" sz="1100" b="1" baseline="0" dirty="0">
                        <a:solidFill>
                          <a:srgbClr val="000000"/>
                        </a:solidFill>
                        <a:latin typeface="DM Sans"/>
                      </a:endParaRPr>
                    </a:p>
                    <a:p>
                      <a:pPr lvl="0" algn="ctr">
                        <a:lnSpc>
                          <a:spcPts val="1470"/>
                        </a:lnSpc>
                        <a:buNone/>
                      </a:pPr>
                      <a:r>
                        <a:rPr lang="en-US" sz="900" b="0" baseline="0" dirty="0">
                          <a:solidFill>
                            <a:srgbClr val="000000"/>
                          </a:solidFill>
                          <a:latin typeface="DM Sans"/>
                        </a:rPr>
                        <a:t>Learn basic recipes for healthy </a:t>
                      </a:r>
                      <a:r>
                        <a:rPr lang="en-US" sz="900" b="0" baseline="0">
                          <a:solidFill>
                            <a:srgbClr val="000000"/>
                          </a:solidFill>
                          <a:latin typeface="DM Sans"/>
                        </a:rPr>
                        <a:t>nutritious</a:t>
                      </a:r>
                      <a:r>
                        <a:rPr lang="en-US" sz="900" b="0" baseline="0" dirty="0">
                          <a:solidFill>
                            <a:srgbClr val="000000"/>
                          </a:solidFill>
                          <a:latin typeface="DM Sans"/>
                        </a:rPr>
                        <a:t> meals</a:t>
                      </a:r>
                    </a:p>
                    <a:p>
                      <a:pPr lvl="0" algn="ctr">
                        <a:lnSpc>
                          <a:spcPts val="1470"/>
                        </a:lnSpc>
                        <a:buNone/>
                      </a:pPr>
                      <a:r>
                        <a:rPr lang="en-US" sz="900" b="0" baseline="0">
                          <a:solidFill>
                            <a:srgbClr val="000000"/>
                          </a:solidFill>
                          <a:latin typeface="DM Sans"/>
                        </a:rPr>
                        <a:t>1-3pm</a:t>
                      </a:r>
                      <a:endParaRPr lang="en-US" sz="900" b="0" baseline="0" dirty="0">
                        <a:solidFill>
                          <a:srgbClr val="000000"/>
                        </a:solidFill>
                        <a:latin typeface="DM San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515"/>
                        </a:lnSpc>
                      </a:pPr>
                      <a:r>
                        <a:rPr lang="en-US" sz="1100" b="1" dirty="0">
                          <a:solidFill>
                            <a:srgbClr val="000000"/>
                          </a:solidFill>
                          <a:latin typeface="DM Sans"/>
                        </a:rPr>
                        <a:t>Women Only</a:t>
                      </a:r>
                    </a:p>
                    <a:p>
                      <a:pPr algn="ctr">
                        <a:lnSpc>
                          <a:spcPts val="1515"/>
                        </a:lnSpc>
                      </a:pPr>
                      <a:endParaRPr lang="en-US" sz="900" b="1" dirty="0">
                        <a:solidFill>
                          <a:srgbClr val="000000"/>
                        </a:solidFill>
                        <a:latin typeface="DM Sans"/>
                      </a:endParaRPr>
                    </a:p>
                    <a:p>
                      <a:pPr algn="ctr">
                        <a:lnSpc>
                          <a:spcPts val="1515"/>
                        </a:lnSpc>
                      </a:pPr>
                      <a:r>
                        <a:rPr lang="en-US" sz="900" b="1" dirty="0" err="1">
                          <a:solidFill>
                            <a:srgbClr val="000000"/>
                          </a:solidFill>
                          <a:latin typeface="DM Sans"/>
                        </a:rPr>
                        <a:t>Enrol</a:t>
                      </a:r>
                      <a:r>
                        <a:rPr lang="en-US" sz="900" b="1" dirty="0">
                          <a:solidFill>
                            <a:srgbClr val="000000"/>
                          </a:solidFill>
                          <a:latin typeface="DM Sans"/>
                        </a:rPr>
                        <a:t> at the Hub – meet the team!  </a:t>
                      </a:r>
                    </a:p>
                    <a:p>
                      <a:pPr algn="ctr">
                        <a:lnSpc>
                          <a:spcPts val="1515"/>
                        </a:lnSpc>
                      </a:pPr>
                      <a:r>
                        <a:rPr lang="en-US" sz="900" b="1">
                          <a:solidFill>
                            <a:srgbClr val="000000"/>
                          </a:solidFill>
                          <a:latin typeface="DM Sans"/>
                        </a:rPr>
                        <a:t>1-2:30pm</a:t>
                      </a:r>
                    </a:p>
                    <a:p>
                      <a:pPr lvl="0" algn="ctr">
                        <a:buNone/>
                      </a:pPr>
                      <a:r>
                        <a:rPr lang="en-GB" sz="1100" b="1" i="0" u="none" strike="noStrike" noProof="0">
                          <a:solidFill>
                            <a:schemeClr val="tx1"/>
                          </a:solidFill>
                          <a:latin typeface="DM Sans"/>
                        </a:rPr>
                        <a:t>Job Shop</a:t>
                      </a:r>
                      <a:endParaRPr lang="en-US" sz="1100" b="0" i="0" u="none" strike="noStrike" noProof="0">
                        <a:solidFill>
                          <a:srgbClr val="000000"/>
                        </a:solidFill>
                        <a:latin typeface="DM Sans"/>
                      </a:endParaRPr>
                    </a:p>
                    <a:p>
                      <a:pPr lvl="0" algn="ctr">
                        <a:buNone/>
                      </a:pPr>
                      <a:endParaRPr lang="en-GB" sz="900" b="0" i="0" u="none" strike="noStrike" noProof="0" dirty="0">
                        <a:solidFill>
                          <a:srgbClr val="000000"/>
                        </a:solidFill>
                        <a:latin typeface="DM Sans"/>
                      </a:endParaRPr>
                    </a:p>
                    <a:p>
                      <a:pPr lvl="0" algn="ctr">
                        <a:buNone/>
                      </a:pPr>
                      <a:r>
                        <a:rPr lang="en-GB" sz="900" b="0" i="0" u="none" strike="noStrike" noProof="0">
                          <a:solidFill>
                            <a:schemeClr val="tx1"/>
                          </a:solidFill>
                          <a:latin typeface="DM Sans"/>
                        </a:rPr>
                        <a:t>1pm to 3pm</a:t>
                      </a:r>
                      <a:endParaRPr lang="en-US" sz="900" b="0" i="0" u="none" strike="noStrike" noProof="0">
                        <a:solidFill>
                          <a:srgbClr val="000000"/>
                        </a:solidFill>
                        <a:latin typeface="DM Sans"/>
                      </a:endParaRPr>
                    </a:p>
                    <a:p>
                      <a:pPr lvl="0" algn="ctr">
                        <a:buNone/>
                      </a:pPr>
                      <a:endParaRPr lang="en-GB" sz="900" b="0" i="0" u="none" strike="noStrike" noProof="0" dirty="0">
                        <a:solidFill>
                          <a:srgbClr val="000000"/>
                        </a:solidFill>
                        <a:latin typeface="DM Sans"/>
                      </a:endParaRPr>
                    </a:p>
                    <a:p>
                      <a:pPr lvl="0" algn="ctr">
                        <a:buNone/>
                      </a:pPr>
                      <a:r>
                        <a:rPr lang="en-GB" sz="900" b="0" i="0" u="none" strike="noStrike" noProof="0">
                          <a:solidFill>
                            <a:schemeClr val="tx1"/>
                          </a:solidFill>
                          <a:latin typeface="DM Sans"/>
                        </a:rPr>
                        <a:t>Supported job search session with access t</a:t>
                      </a:r>
                      <a:endParaRPr lang="en-US"/>
                    </a:p>
                    <a:p>
                      <a:pPr lvl="0" algn="ctr">
                        <a:lnSpc>
                          <a:spcPts val="1515"/>
                        </a:lnSpc>
                        <a:buNone/>
                      </a:pPr>
                      <a:endParaRPr lang="en-US" sz="900" b="0" dirty="0">
                        <a:solidFill>
                          <a:srgbClr val="000000"/>
                        </a:solidFill>
                        <a:latin typeface="DM Sans"/>
                      </a:endParaRPr>
                    </a:p>
                    <a:p>
                      <a:pPr lvl="0" algn="ctr">
                        <a:lnSpc>
                          <a:spcPts val="1515"/>
                        </a:lnSpc>
                        <a:buNone/>
                      </a:pPr>
                      <a:endParaRPr lang="en-US" sz="900" b="1" dirty="0">
                        <a:solidFill>
                          <a:srgbClr val="000000"/>
                        </a:solidFill>
                        <a:latin typeface="DM San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99FF"/>
                    </a:solidFill>
                  </a:tcPr>
                </a:tc>
                <a:tc>
                  <a:txBody>
                    <a:bodyPr/>
                    <a:lstStyle/>
                    <a:p>
                      <a:pPr lvl="0" algn="ctr">
                        <a:buNone/>
                      </a:pPr>
                      <a:r>
                        <a:rPr lang="en-US" sz="1000" b="1" i="0" u="none" strike="noStrike" kern="1200" noProof="0" dirty="0">
                          <a:solidFill>
                            <a:srgbClr val="000000"/>
                          </a:solidFill>
                          <a:effectLst/>
                        </a:rPr>
                        <a:t>evolve young </a:t>
                      </a:r>
                      <a:r>
                        <a:rPr lang="en-US" sz="1000" b="1" i="0" u="none" strike="noStrike" kern="1200" noProof="0">
                          <a:solidFill>
                            <a:srgbClr val="000000"/>
                          </a:solidFill>
                          <a:effectLst/>
                        </a:rPr>
                        <a:t>person's</a:t>
                      </a:r>
                      <a:r>
                        <a:rPr lang="en-US" sz="1000" b="1" i="0" u="none" strike="noStrike" kern="1200" noProof="0" dirty="0">
                          <a:solidFill>
                            <a:srgbClr val="000000"/>
                          </a:solidFill>
                          <a:effectLst/>
                        </a:rPr>
                        <a:t> employment</a:t>
                      </a:r>
                      <a:endParaRPr lang="en-US" sz="1000" b="1" i="0" u="none" strike="noStrike" kern="1200" noProof="0" dirty="0">
                        <a:solidFill>
                          <a:srgbClr val="000000"/>
                        </a:solidFill>
                        <a:effectLst/>
                        <a:latin typeface="DM Sans"/>
                        <a:ea typeface="+mn-ea"/>
                        <a:cs typeface="+mn-cs"/>
                      </a:endParaRPr>
                    </a:p>
                    <a:p>
                      <a:pPr lvl="0" algn="ctr">
                        <a:buNone/>
                      </a:pPr>
                      <a:r>
                        <a:rPr lang="en-US" sz="1000" b="1" i="0" u="none" strike="noStrike" kern="1200" noProof="0">
                          <a:solidFill>
                            <a:srgbClr val="000000"/>
                          </a:solidFill>
                          <a:effectLst/>
                          <a:latin typeface="DM Sans"/>
                          <a:ea typeface="+mn-ea"/>
                          <a:cs typeface="+mn-cs"/>
                        </a:rPr>
                        <a:t>1pm – 3pm </a:t>
                      </a:r>
                    </a:p>
                    <a:p>
                      <a:pPr lvl="0" algn="ctr">
                        <a:buNone/>
                      </a:pPr>
                      <a:endParaRPr lang="en-US" sz="1000" b="1" i="0" u="none" strike="noStrike" kern="1200" noProof="0" dirty="0">
                        <a:solidFill>
                          <a:srgbClr val="000000"/>
                        </a:solidFill>
                        <a:effectLst/>
                        <a:latin typeface="DM Sans"/>
                        <a:ea typeface="+mn-ea"/>
                        <a:cs typeface="+mn-cs"/>
                      </a:endParaRPr>
                    </a:p>
                    <a:p>
                      <a:pPr lvl="0" algn="ctr">
                        <a:buNone/>
                      </a:pPr>
                      <a:r>
                        <a:rPr lang="en-US" sz="1000" b="0" i="0" u="none" strike="noStrike" kern="1200" noProof="0" dirty="0">
                          <a:solidFill>
                            <a:srgbClr val="000000"/>
                          </a:solidFill>
                          <a:effectLst/>
                          <a:latin typeface="DM Sans"/>
                          <a:ea typeface="+mn-ea"/>
                          <a:cs typeface="+mn-cs"/>
                        </a:rPr>
                        <a:t>Attend the Youth session on employability skills and interview skills, practice interview's and tips to have a successful interview. </a:t>
                      </a: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tc>
                  <a:txBody>
                    <a:bodyPr/>
                    <a:lstStyle/>
                    <a:p>
                      <a:pPr lvl="0" algn="ctr">
                        <a:lnSpc>
                          <a:spcPts val="1470"/>
                        </a:lnSpc>
                        <a:buNone/>
                      </a:pPr>
                      <a:r>
                        <a:rPr lang="en-US" sz="1100" b="1" i="0" u="none" strike="noStrike" noProof="0">
                          <a:solidFill>
                            <a:srgbClr val="000000"/>
                          </a:solidFill>
                          <a:latin typeface="DM Sans"/>
                        </a:rPr>
                        <a:t>Disclosure Support</a:t>
                      </a:r>
                      <a:endParaRPr lang="en-US" sz="1100" b="1" i="0" u="none" strike="noStrike" noProof="0" dirty="0">
                        <a:solidFill>
                          <a:srgbClr val="000000"/>
                        </a:solidFill>
                        <a:latin typeface="DM Sans"/>
                      </a:endParaRPr>
                    </a:p>
                    <a:p>
                      <a:pPr lvl="0" algn="ctr">
                        <a:lnSpc>
                          <a:spcPts val="1470"/>
                        </a:lnSpc>
                        <a:buNone/>
                      </a:pPr>
                      <a:r>
                        <a:rPr lang="en-US" sz="900" b="0" i="0" u="none" strike="noStrike" noProof="0">
                          <a:solidFill>
                            <a:srgbClr val="000000"/>
                          </a:solidFill>
                          <a:latin typeface="DM Sans"/>
                        </a:rPr>
                        <a:t>1-2pm </a:t>
                      </a:r>
                      <a:endParaRPr lang="en-US" sz="900" b="0" i="0" u="none" strike="noStrike" noProof="0" dirty="0">
                        <a:solidFill>
                          <a:srgbClr val="000000"/>
                        </a:solidFill>
                        <a:latin typeface="DM Sans"/>
                      </a:endParaRPr>
                    </a:p>
                    <a:p>
                      <a:pPr lvl="0" algn="ctr">
                        <a:lnSpc>
                          <a:spcPts val="1470"/>
                        </a:lnSpc>
                        <a:buNone/>
                      </a:pPr>
                      <a:r>
                        <a:rPr lang="en-US" sz="900" b="0" i="0" u="none" strike="noStrike" noProof="0">
                          <a:solidFill>
                            <a:srgbClr val="000000"/>
                          </a:solidFill>
                          <a:latin typeface="DM Sans"/>
                        </a:rPr>
                        <a:t>Support with understanding the difference between unspent and spent convictions</a:t>
                      </a:r>
                      <a:endParaRPr lang="en-US" sz="900" b="0" i="0" u="none" strike="noStrike" noProof="0" dirty="0">
                        <a:solidFill>
                          <a:srgbClr val="000000"/>
                        </a:solidFill>
                        <a:latin typeface="DM Sans"/>
                      </a:endParaRPr>
                    </a:p>
                    <a:p>
                      <a:pPr lvl="0" algn="ctr">
                        <a:lnSpc>
                          <a:spcPts val="1470"/>
                        </a:lnSpc>
                        <a:buNone/>
                      </a:pPr>
                      <a:r>
                        <a:rPr lang="en-US" sz="900" b="0" i="0" u="none" strike="noStrike" noProof="0">
                          <a:solidFill>
                            <a:srgbClr val="000000"/>
                          </a:solidFill>
                          <a:latin typeface="DM Sans"/>
                        </a:rPr>
                        <a:t>Housing / Homelessness support</a:t>
                      </a:r>
                      <a:endParaRPr lang="en-US"/>
                    </a:p>
                    <a:p>
                      <a:pPr lvl="0" algn="ctr">
                        <a:lnSpc>
                          <a:spcPts val="1470"/>
                        </a:lnSpc>
                        <a:buNone/>
                        <a:defRPr/>
                      </a:pPr>
                      <a:r>
                        <a:rPr lang="en-US" sz="900" b="0" i="0" u="none" strike="noStrike" noProof="0">
                          <a:solidFill>
                            <a:srgbClr val="000000"/>
                          </a:solidFill>
                          <a:latin typeface="DM Sans"/>
                        </a:rPr>
                        <a:t>2-4pm</a:t>
                      </a:r>
                      <a:endParaRPr lang="en-US" sz="900" b="0"/>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tc>
                  <a:txBody>
                    <a:bodyPr/>
                    <a:lstStyle/>
                    <a:p>
                      <a:pPr algn="ctr">
                        <a:lnSpc>
                          <a:spcPts val="1515"/>
                        </a:lnSpc>
                      </a:pPr>
                      <a:endParaRPr lang="en-GB" sz="900" b="0" dirty="0">
                        <a:solidFill>
                          <a:srgbClr val="000000"/>
                        </a:solidFill>
                        <a:latin typeface="DM San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solidFill>
                      <a:schemeClr val="bg2">
                        <a:lumMod val="75000"/>
                      </a:schemeClr>
                    </a:solidFill>
                  </a:tcPr>
                </a:tc>
                <a:extLst>
                  <a:ext uri="{0D108BD9-81ED-4DB2-BD59-A6C34878D82A}">
                    <a16:rowId xmlns:a16="http://schemas.microsoft.com/office/drawing/2014/main" val="10004"/>
                  </a:ext>
                </a:extLst>
              </a:tr>
              <a:tr h="846847">
                <a:tc>
                  <a:txBody>
                    <a:bodyPr/>
                    <a:lstStyle/>
                    <a:p>
                      <a:pPr algn="ctr">
                        <a:lnSpc>
                          <a:spcPts val="1470"/>
                        </a:lnSpc>
                        <a:defRPr/>
                      </a:pPr>
                      <a:r>
                        <a:rPr lang="en-US" sz="900" b="0">
                          <a:solidFill>
                            <a:srgbClr val="000000"/>
                          </a:solidFill>
                          <a:latin typeface="DM Sans"/>
                        </a:rPr>
                        <a:t>Hub open  3pm – 4:30pm for </a:t>
                      </a:r>
                      <a:r>
                        <a:rPr lang="en-US" sz="900" b="0" dirty="0">
                          <a:solidFill>
                            <a:srgbClr val="000000"/>
                          </a:solidFill>
                          <a:latin typeface="DM Sans"/>
                        </a:rPr>
                        <a:t>drop in support</a:t>
                      </a: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algn="ctr">
                        <a:lnSpc>
                          <a:spcPts val="1470"/>
                        </a:lnSpc>
                        <a:defRPr/>
                      </a:pPr>
                      <a:r>
                        <a:rPr lang="en-US" sz="900" b="0">
                          <a:solidFill>
                            <a:srgbClr val="000000"/>
                          </a:solidFill>
                          <a:latin typeface="DM Sans"/>
                        </a:rPr>
                        <a:t>Hub open  3pm – 4:30pm for </a:t>
                      </a:r>
                      <a:r>
                        <a:rPr lang="en-US" sz="900" b="0" dirty="0">
                          <a:solidFill>
                            <a:srgbClr val="000000"/>
                          </a:solidFill>
                          <a:latin typeface="DM Sans"/>
                        </a:rPr>
                        <a:t>drop in support</a:t>
                      </a: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rgbClr val="FFFFFF"/>
                    </a:solidFill>
                  </a:tcPr>
                </a:tc>
                <a:tc>
                  <a:txBody>
                    <a:bodyPr/>
                    <a:lstStyle/>
                    <a:p>
                      <a:pPr lvl="0" algn="ctr">
                        <a:lnSpc>
                          <a:spcPct val="100000"/>
                        </a:lnSpc>
                        <a:spcBef>
                          <a:spcPts val="0"/>
                        </a:spcBef>
                        <a:spcAft>
                          <a:spcPts val="0"/>
                        </a:spcAft>
                        <a:buNone/>
                      </a:pPr>
                      <a:r>
                        <a:rPr lang="en-US" sz="900" b="0" i="0" u="none" strike="noStrike" noProof="0">
                          <a:solidFill>
                            <a:srgbClr val="000000"/>
                          </a:solidFill>
                          <a:latin typeface="DM Sans"/>
                        </a:rPr>
                        <a:t>Hub open 3pm – 4:30pm for drop in support</a:t>
                      </a:r>
                    </a:p>
                    <a:p>
                      <a:pPr lvl="0" algn="ctr">
                        <a:lnSpc>
                          <a:spcPts val="1470"/>
                        </a:lnSpc>
                        <a:buNone/>
                        <a:defRPr/>
                      </a:pPr>
                      <a:endParaRPr lang="en-US" sz="900" b="0" dirty="0">
                        <a:solidFill>
                          <a:srgbClr val="000000"/>
                        </a:solidFill>
                        <a:latin typeface="DM San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lnB w="9371" cap="flat" cmpd="sng" algn="ctr">
                      <a:solidFill>
                        <a:srgbClr val="000000"/>
                      </a:solidFill>
                      <a:prstDash val="solid"/>
                      <a:round/>
                      <a:headEnd type="none" w="med" len="med"/>
                      <a:tailEnd type="none" w="med" len="med"/>
                    </a:lnB>
                    <a:solidFill>
                      <a:schemeClr val="bg1"/>
                    </a:solidFill>
                  </a:tcPr>
                </a:tc>
                <a:tc>
                  <a:txBody>
                    <a:bodyPr/>
                    <a:lstStyle/>
                    <a:p>
                      <a:pPr lvl="0" algn="ctr">
                        <a:lnSpc>
                          <a:spcPct val="100000"/>
                        </a:lnSpc>
                        <a:spcBef>
                          <a:spcPts val="0"/>
                        </a:spcBef>
                        <a:spcAft>
                          <a:spcPts val="0"/>
                        </a:spcAft>
                        <a:buNone/>
                      </a:pPr>
                      <a:r>
                        <a:rPr lang="en-US" sz="900" b="0" i="0" u="none" strike="noStrike" noProof="0">
                          <a:solidFill>
                            <a:srgbClr val="000000"/>
                          </a:solidFill>
                          <a:latin typeface="DM Sans"/>
                        </a:rPr>
                        <a:t>Hub open 3pm – 4:30pm for drop in support</a:t>
                      </a:r>
                      <a:endParaRPr lang="en-US"/>
                    </a:p>
                    <a:p>
                      <a:pPr lvl="0" algn="ctr">
                        <a:lnSpc>
                          <a:spcPts val="1470"/>
                        </a:lnSpc>
                        <a:buNone/>
                        <a:defRPr/>
                      </a:pPr>
                      <a:endParaRPr lang="en-US" sz="900" b="0" dirty="0">
                        <a:solidFill>
                          <a:srgbClr val="000000"/>
                        </a:solidFill>
                        <a:latin typeface="DM San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T w="9371" cap="flat" cmpd="sng" algn="ctr">
                      <a:solidFill>
                        <a:srgbClr val="000000"/>
                      </a:solidFill>
                      <a:prstDash val="solid"/>
                      <a:round/>
                      <a:headEnd type="none" w="med" len="med"/>
                      <a:tailEnd type="none" w="med" len="med"/>
                    </a:lnT>
                    <a:solidFill>
                      <a:schemeClr val="bg1"/>
                    </a:solidFill>
                  </a:tcPr>
                </a:tc>
                <a:tc>
                  <a:txBody>
                    <a:bodyPr/>
                    <a:lstStyle/>
                    <a:p>
                      <a:pPr algn="ctr">
                        <a:lnSpc>
                          <a:spcPts val="1470"/>
                        </a:lnSpc>
                        <a:defRPr/>
                      </a:pPr>
                      <a:endParaRPr lang="en-US" sz="900" b="0" dirty="0">
                        <a:solidFill>
                          <a:srgbClr val="000000"/>
                        </a:solidFill>
                        <a:latin typeface="DM Sans"/>
                      </a:endParaRPr>
                    </a:p>
                  </a:txBody>
                  <a:tcPr marL="45720" marR="45720">
                    <a:lnL w="9371" cap="flat" cmpd="sng" algn="ctr">
                      <a:solidFill>
                        <a:srgbClr val="000000"/>
                      </a:solidFill>
                      <a:prstDash val="solid"/>
                      <a:round/>
                      <a:headEnd type="none" w="med" len="med"/>
                      <a:tailEnd type="none" w="med" len="med"/>
                    </a:lnL>
                    <a:lnR w="9371" cap="flat" cmpd="sng" algn="ctr">
                      <a:solidFill>
                        <a:srgbClr val="000000"/>
                      </a:solidFill>
                      <a:prstDash val="solid"/>
                      <a:round/>
                      <a:headEnd type="none" w="med" len="med"/>
                      <a:tailEnd type="none" w="med" len="med"/>
                    </a:lnR>
                    <a:lnB w="9371"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202210503"/>
                  </a:ext>
                </a:extLst>
              </a:tr>
            </a:tbl>
          </a:graphicData>
        </a:graphic>
      </p:graphicFrame>
      <p:grpSp>
        <p:nvGrpSpPr>
          <p:cNvPr id="3" name="Group 3">
            <a:extLst>
              <a:ext uri="{FF2B5EF4-FFF2-40B4-BE49-F238E27FC236}">
                <a16:creationId xmlns:a16="http://schemas.microsoft.com/office/drawing/2014/main" id="{9163EB0E-80C0-572B-5F98-D5FCA3DDBB0C}"/>
              </a:ext>
            </a:extLst>
          </p:cNvPr>
          <p:cNvGrpSpPr/>
          <p:nvPr/>
        </p:nvGrpSpPr>
        <p:grpSpPr>
          <a:xfrm>
            <a:off x="4219" y="915662"/>
            <a:ext cx="2709622" cy="5799056"/>
            <a:chOff x="-65726" y="-237899"/>
            <a:chExt cx="987060" cy="2047390"/>
          </a:xfrm>
        </p:grpSpPr>
        <p:sp>
          <p:nvSpPr>
            <p:cNvPr id="4" name="Freeform 4">
              <a:extLst>
                <a:ext uri="{FF2B5EF4-FFF2-40B4-BE49-F238E27FC236}">
                  <a16:creationId xmlns:a16="http://schemas.microsoft.com/office/drawing/2014/main" id="{E766B887-E0EA-C8CC-02A6-FC89648DD880}"/>
                </a:ext>
              </a:extLst>
            </p:cNvPr>
            <p:cNvSpPr/>
            <p:nvPr/>
          </p:nvSpPr>
          <p:spPr>
            <a:xfrm>
              <a:off x="-65726" y="-237899"/>
              <a:ext cx="934501" cy="2047390"/>
            </a:xfrm>
            <a:custGeom>
              <a:avLst/>
              <a:gdLst/>
              <a:ahLst/>
              <a:cxnLst/>
              <a:rect l="l" t="t" r="r" b="b"/>
              <a:pathLst>
                <a:path w="868775" h="1669301">
                  <a:moveTo>
                    <a:pt x="0" y="0"/>
                  </a:moveTo>
                  <a:lnTo>
                    <a:pt x="868775" y="0"/>
                  </a:lnTo>
                  <a:lnTo>
                    <a:pt x="868775" y="1669301"/>
                  </a:lnTo>
                  <a:lnTo>
                    <a:pt x="0" y="1669301"/>
                  </a:lnTo>
                  <a:close/>
                </a:path>
              </a:pathLst>
            </a:custGeom>
            <a:solidFill>
              <a:srgbClr val="34586E"/>
            </a:solidFill>
            <a:ln w="9525" cap="sq">
              <a:solidFill>
                <a:srgbClr val="000000"/>
              </a:solidFill>
              <a:prstDash val="solid"/>
              <a:miter/>
            </a:ln>
          </p:spPr>
          <p:txBody>
            <a:bodyPr/>
            <a:lstStyle/>
            <a:p>
              <a:endParaRPr lang="en-GB"/>
            </a:p>
          </p:txBody>
        </p:sp>
        <p:sp>
          <p:nvSpPr>
            <p:cNvPr id="5" name="TextBox 5">
              <a:extLst>
                <a:ext uri="{FF2B5EF4-FFF2-40B4-BE49-F238E27FC236}">
                  <a16:creationId xmlns:a16="http://schemas.microsoft.com/office/drawing/2014/main" id="{B2ADAEB0-D6D8-981B-0518-819E9B0F51FD}"/>
                </a:ext>
              </a:extLst>
            </p:cNvPr>
            <p:cNvSpPr txBox="1"/>
            <p:nvPr/>
          </p:nvSpPr>
          <p:spPr>
            <a:xfrm>
              <a:off x="-56985" y="-49807"/>
              <a:ext cx="978319" cy="1842314"/>
            </a:xfrm>
            <a:prstGeom prst="rect">
              <a:avLst/>
            </a:prstGeom>
          </p:spPr>
          <p:txBody>
            <a:bodyPr lIns="50800" tIns="50800" rIns="50800" bIns="50800" rtlCol="0" anchor="ctr"/>
            <a:lstStyle/>
            <a:p>
              <a:pPr algn="ctr">
                <a:lnSpc>
                  <a:spcPts val="2379"/>
                </a:lnSpc>
              </a:pPr>
              <a:endParaRPr lang="en-US" b="1" dirty="0">
                <a:solidFill>
                  <a:srgbClr val="FFFFFF"/>
                </a:solidFill>
                <a:latin typeface="DM Sans"/>
              </a:endParaRPr>
            </a:p>
            <a:p>
              <a:pPr algn="ctr">
                <a:lnSpc>
                  <a:spcPts val="2379"/>
                </a:lnSpc>
              </a:pPr>
              <a:r>
                <a:rPr lang="en-US" sz="1200" b="1">
                  <a:solidFill>
                    <a:schemeClr val="bg1"/>
                  </a:solidFill>
                  <a:latin typeface="DM Sans"/>
                </a:rPr>
                <a:t>Blackpool CFO Activity Hub</a:t>
              </a:r>
              <a:endParaRPr lang="en-US" sz="1200">
                <a:solidFill>
                  <a:schemeClr val="bg1"/>
                </a:solidFill>
                <a:latin typeface="DM Sans"/>
              </a:endParaRPr>
            </a:p>
            <a:p>
              <a:pPr algn="ctr">
                <a:lnSpc>
                  <a:spcPts val="2379"/>
                </a:lnSpc>
              </a:pPr>
              <a:r>
                <a:rPr lang="en-US" sz="1000">
                  <a:solidFill>
                    <a:schemeClr val="bg1"/>
                  </a:solidFill>
                  <a:latin typeface="DM Sans"/>
                </a:rPr>
                <a:t>20 Queens Street Blackpool   FY1 1PD</a:t>
              </a:r>
              <a:endParaRPr lang="en-US" sz="1000">
                <a:solidFill>
                  <a:schemeClr val="bg1"/>
                </a:solidFill>
                <a:latin typeface="DM Sans"/>
                <a:ea typeface="Calibri"/>
                <a:cs typeface="Calibri"/>
              </a:endParaRPr>
            </a:p>
            <a:p>
              <a:pPr algn="ctr">
                <a:lnSpc>
                  <a:spcPts val="2379"/>
                </a:lnSpc>
              </a:pPr>
              <a:r>
                <a:rPr lang="en-US" sz="1200">
                  <a:solidFill>
                    <a:schemeClr val="bg1"/>
                  </a:solidFill>
                  <a:latin typeface="DM Sans"/>
                </a:rPr>
                <a:t>Contacts:</a:t>
              </a:r>
            </a:p>
            <a:p>
              <a:pPr algn="ctr">
                <a:lnSpc>
                  <a:spcPts val="2379"/>
                </a:lnSpc>
              </a:pPr>
              <a:r>
                <a:rPr lang="en-US" sz="900" b="1">
                  <a:solidFill>
                    <a:schemeClr val="bg1"/>
                  </a:solidFill>
                  <a:latin typeface="DM Sans"/>
                </a:rPr>
                <a:t>Christine: </a:t>
              </a:r>
              <a:r>
                <a:rPr lang="en-GB" sz="900" b="1">
                  <a:solidFill>
                    <a:schemeClr val="bg1"/>
                  </a:solidFill>
                  <a:latin typeface="DM Sans"/>
                </a:rPr>
                <a:t>07502299992</a:t>
              </a:r>
              <a:endParaRPr lang="en-US" sz="900">
                <a:solidFill>
                  <a:schemeClr val="bg1"/>
                </a:solidFill>
                <a:latin typeface="DM Sans"/>
              </a:endParaRPr>
            </a:p>
            <a:p>
              <a:pPr algn="ctr">
                <a:lnSpc>
                  <a:spcPts val="2379"/>
                </a:lnSpc>
              </a:pPr>
              <a:r>
                <a:rPr lang="en-GB" sz="900" b="1">
                  <a:solidFill>
                    <a:schemeClr val="bg1"/>
                  </a:solidFill>
                  <a:latin typeface="DM Sans Bold"/>
                </a:rPr>
                <a:t>Leah: 07501 627639</a:t>
              </a:r>
              <a:endParaRPr lang="en-US" sz="900">
                <a:solidFill>
                  <a:schemeClr val="bg1"/>
                </a:solidFill>
                <a:latin typeface="DM Sans Bold"/>
              </a:endParaRPr>
            </a:p>
            <a:p>
              <a:pPr algn="ctr">
                <a:lnSpc>
                  <a:spcPts val="2379"/>
                </a:lnSpc>
              </a:pPr>
              <a:r>
                <a:rPr lang="en-GB" sz="900">
                  <a:solidFill>
                    <a:schemeClr val="bg1"/>
                  </a:solidFill>
                  <a:latin typeface="DM Sans"/>
                </a:rPr>
                <a:t>9:30am – 4:30pm Monday – Friday</a:t>
              </a:r>
              <a:endParaRPr lang="en-US" sz="900">
                <a:solidFill>
                  <a:schemeClr val="bg1"/>
                </a:solidFill>
                <a:latin typeface="DM Sans"/>
              </a:endParaRPr>
            </a:p>
            <a:p>
              <a:pPr>
                <a:lnSpc>
                  <a:spcPts val="2379"/>
                </a:lnSpc>
              </a:pPr>
              <a:r>
                <a:rPr lang="en-GB" sz="900" dirty="0">
                  <a:solidFill>
                    <a:schemeClr val="bg1"/>
                  </a:solidFill>
                  <a:latin typeface="DM Sans"/>
                </a:rPr>
                <a:t>The Blackpool Hub can support participants with different courses and training to help towards employment opportunities. Where possible, the Hub can identify available funding and can provide funding directly. The Hub can also provide wellbeing packs and referrals to local food banks. In partnership with Better Health, the Hub also offers Cognitive Behavioural Therapy (CBT)which each participant is entitled to four one-hour sessions, with a possibility for extension of the sessions. </a:t>
              </a:r>
              <a:endParaRPr lang="en-US" sz="900" dirty="0">
                <a:solidFill>
                  <a:schemeClr val="bg1"/>
                </a:solidFill>
                <a:latin typeface="DM Sans"/>
              </a:endParaRPr>
            </a:p>
            <a:p>
              <a:pPr algn="ctr">
                <a:lnSpc>
                  <a:spcPts val="2379"/>
                </a:lnSpc>
              </a:pPr>
              <a:r>
                <a:rPr lang="en-GB" sz="900" b="1">
                  <a:solidFill>
                    <a:schemeClr val="bg1"/>
                  </a:solidFill>
                  <a:latin typeface="DM Sans"/>
                </a:rPr>
                <a:t>Enrolments are needed to engage </a:t>
              </a:r>
              <a:endParaRPr lang="en-US">
                <a:solidFill>
                  <a:schemeClr val="bg1"/>
                </a:solidFill>
              </a:endParaRPr>
            </a:p>
            <a:p>
              <a:pPr algn="ctr">
                <a:lnSpc>
                  <a:spcPts val="2379"/>
                </a:lnSpc>
              </a:pPr>
              <a:endParaRPr lang="en-US" b="1" dirty="0">
                <a:solidFill>
                  <a:schemeClr val="bg1"/>
                </a:solidFill>
                <a:latin typeface="DM Sans"/>
              </a:endParaRPr>
            </a:p>
            <a:p>
              <a:pPr algn="ctr">
                <a:lnSpc>
                  <a:spcPts val="2379"/>
                </a:lnSpc>
              </a:pPr>
              <a:endParaRPr lang="en-US" sz="1699" dirty="0">
                <a:solidFill>
                  <a:schemeClr val="bg1"/>
                </a:solidFill>
                <a:latin typeface="DM Sans" pitchFamily="2" charset="0"/>
              </a:endParaRPr>
            </a:p>
          </p:txBody>
        </p:sp>
      </p:grpSp>
      <p:grpSp>
        <p:nvGrpSpPr>
          <p:cNvPr id="49" name="Group 49">
            <a:extLst>
              <a:ext uri="{FF2B5EF4-FFF2-40B4-BE49-F238E27FC236}">
                <a16:creationId xmlns:a16="http://schemas.microsoft.com/office/drawing/2014/main" id="{8C8223E0-3090-5C4B-CB00-D3D1F9916F9F}"/>
              </a:ext>
            </a:extLst>
          </p:cNvPr>
          <p:cNvGrpSpPr/>
          <p:nvPr/>
        </p:nvGrpSpPr>
        <p:grpSpPr>
          <a:xfrm>
            <a:off x="344097" y="7028498"/>
            <a:ext cx="2066012" cy="542566"/>
            <a:chOff x="183080" y="272625"/>
            <a:chExt cx="2754682" cy="723421"/>
          </a:xfrm>
        </p:grpSpPr>
        <p:sp>
          <p:nvSpPr>
            <p:cNvPr id="50" name="Freeform 50">
              <a:extLst>
                <a:ext uri="{FF2B5EF4-FFF2-40B4-BE49-F238E27FC236}">
                  <a16:creationId xmlns:a16="http://schemas.microsoft.com/office/drawing/2014/main" id="{3D442485-4002-DCDA-6D3A-E0C74DD6ABC4}"/>
                </a:ext>
              </a:extLst>
            </p:cNvPr>
            <p:cNvSpPr/>
            <p:nvPr/>
          </p:nvSpPr>
          <p:spPr>
            <a:xfrm>
              <a:off x="629896" y="272625"/>
              <a:ext cx="1741685" cy="680233"/>
            </a:xfrm>
            <a:custGeom>
              <a:avLst/>
              <a:gdLst/>
              <a:ahLst/>
              <a:cxnLst/>
              <a:rect l="l" t="t" r="r" b="b"/>
              <a:pathLst>
                <a:path w="1741685" h="680233">
                  <a:moveTo>
                    <a:pt x="0" y="0"/>
                  </a:moveTo>
                  <a:lnTo>
                    <a:pt x="1741685" y="0"/>
                  </a:lnTo>
                  <a:lnTo>
                    <a:pt x="1741685" y="680233"/>
                  </a:lnTo>
                  <a:lnTo>
                    <a:pt x="0" y="680233"/>
                  </a:lnTo>
                  <a:lnTo>
                    <a:pt x="0" y="0"/>
                  </a:lnTo>
                  <a:close/>
                </a:path>
              </a:pathLst>
            </a:custGeom>
            <a:blipFill>
              <a:blip r:embed="rId3"/>
              <a:stretch>
                <a:fillRect t="-974" b="-974"/>
              </a:stretch>
            </a:blipFill>
          </p:spPr>
          <p:txBody>
            <a:bodyPr/>
            <a:lstStyle/>
            <a:p>
              <a:endParaRPr lang="en-GB"/>
            </a:p>
          </p:txBody>
        </p:sp>
        <p:sp>
          <p:nvSpPr>
            <p:cNvPr id="52" name="TextBox 52">
              <a:extLst>
                <a:ext uri="{FF2B5EF4-FFF2-40B4-BE49-F238E27FC236}">
                  <a16:creationId xmlns:a16="http://schemas.microsoft.com/office/drawing/2014/main" id="{FFD045FA-FF02-0021-BDBC-A8F1D19AAD10}"/>
                </a:ext>
              </a:extLst>
            </p:cNvPr>
            <p:cNvSpPr txBox="1"/>
            <p:nvPr/>
          </p:nvSpPr>
          <p:spPr>
            <a:xfrm>
              <a:off x="183080" y="842158"/>
              <a:ext cx="2754682" cy="153888"/>
            </a:xfrm>
            <a:prstGeom prst="rect">
              <a:avLst/>
            </a:prstGeom>
          </p:spPr>
          <p:txBody>
            <a:bodyPr lIns="0" tIns="0" rIns="0" bIns="0" rtlCol="0" anchor="t">
              <a:spAutoFit/>
            </a:bodyPr>
            <a:lstStyle/>
            <a:p>
              <a:pPr algn="ctr">
                <a:lnSpc>
                  <a:spcPts val="877"/>
                </a:lnSpc>
              </a:pPr>
              <a:r>
                <a:rPr lang="en-US" sz="750">
                  <a:solidFill>
                    <a:srgbClr val="000000"/>
                  </a:solidFill>
                  <a:latin typeface="DM Sans"/>
                </a:rPr>
                <a:t>This </a:t>
              </a:r>
              <a:r>
                <a:rPr lang="en-US" sz="750" err="1">
                  <a:solidFill>
                    <a:srgbClr val="000000"/>
                  </a:solidFill>
                  <a:latin typeface="DM Sans"/>
                </a:rPr>
                <a:t>programme</a:t>
              </a:r>
              <a:r>
                <a:rPr lang="en-US" sz="750">
                  <a:solidFill>
                    <a:srgbClr val="000000"/>
                  </a:solidFill>
                  <a:latin typeface="DM Sans"/>
                </a:rPr>
                <a:t> is delivered by HMPPS CFO</a:t>
              </a:r>
            </a:p>
          </p:txBody>
        </p:sp>
      </p:grpSp>
      <p:grpSp>
        <p:nvGrpSpPr>
          <p:cNvPr id="62" name="Group 62">
            <a:extLst>
              <a:ext uri="{FF2B5EF4-FFF2-40B4-BE49-F238E27FC236}">
                <a16:creationId xmlns:a16="http://schemas.microsoft.com/office/drawing/2014/main" id="{75257FB4-EC3A-9B8C-E812-C4B58B14C657}"/>
              </a:ext>
            </a:extLst>
          </p:cNvPr>
          <p:cNvGrpSpPr/>
          <p:nvPr/>
        </p:nvGrpSpPr>
        <p:grpSpPr>
          <a:xfrm>
            <a:off x="195716" y="593502"/>
            <a:ext cx="242972" cy="242972"/>
            <a:chOff x="0" y="0"/>
            <a:chExt cx="812800" cy="812800"/>
          </a:xfrm>
        </p:grpSpPr>
        <p:sp>
          <p:nvSpPr>
            <p:cNvPr id="63" name="Freeform 63">
              <a:extLst>
                <a:ext uri="{FF2B5EF4-FFF2-40B4-BE49-F238E27FC236}">
                  <a16:creationId xmlns:a16="http://schemas.microsoft.com/office/drawing/2014/main" id="{46AB23A0-BB7F-7958-85CA-65DF1B29C8C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AB2C"/>
            </a:solidFill>
          </p:spPr>
          <p:txBody>
            <a:bodyPr/>
            <a:lstStyle/>
            <a:p>
              <a:endParaRPr lang="en-GB"/>
            </a:p>
          </p:txBody>
        </p:sp>
        <p:sp>
          <p:nvSpPr>
            <p:cNvPr id="64" name="TextBox 64">
              <a:extLst>
                <a:ext uri="{FF2B5EF4-FFF2-40B4-BE49-F238E27FC236}">
                  <a16:creationId xmlns:a16="http://schemas.microsoft.com/office/drawing/2014/main" id="{215D005A-A9CB-D7C5-A398-4EAB05D0FDA1}"/>
                </a:ext>
              </a:extLst>
            </p:cNvPr>
            <p:cNvSpPr txBox="1"/>
            <p:nvPr/>
          </p:nvSpPr>
          <p:spPr>
            <a:xfrm>
              <a:off x="76200" y="47625"/>
              <a:ext cx="660400" cy="688975"/>
            </a:xfrm>
            <a:prstGeom prst="rect">
              <a:avLst/>
            </a:prstGeom>
          </p:spPr>
          <p:txBody>
            <a:bodyPr lIns="50800" tIns="50800" rIns="50800" bIns="50800" rtlCol="0" anchor="ctr"/>
            <a:lstStyle/>
            <a:p>
              <a:pPr algn="ctr">
                <a:lnSpc>
                  <a:spcPts val="2379"/>
                </a:lnSpc>
              </a:pPr>
              <a:endParaRPr/>
            </a:p>
          </p:txBody>
        </p:sp>
      </p:grpSp>
      <p:grpSp>
        <p:nvGrpSpPr>
          <p:cNvPr id="65" name="Group 65">
            <a:extLst>
              <a:ext uri="{FF2B5EF4-FFF2-40B4-BE49-F238E27FC236}">
                <a16:creationId xmlns:a16="http://schemas.microsoft.com/office/drawing/2014/main" id="{94A3B60F-5A56-DB56-5E73-9B4190548133}"/>
              </a:ext>
            </a:extLst>
          </p:cNvPr>
          <p:cNvGrpSpPr/>
          <p:nvPr/>
        </p:nvGrpSpPr>
        <p:grpSpPr>
          <a:xfrm>
            <a:off x="206787" y="181493"/>
            <a:ext cx="220832" cy="193228"/>
            <a:chOff x="0" y="0"/>
            <a:chExt cx="812800" cy="711200"/>
          </a:xfrm>
        </p:grpSpPr>
        <p:sp>
          <p:nvSpPr>
            <p:cNvPr id="66" name="Freeform 66">
              <a:extLst>
                <a:ext uri="{FF2B5EF4-FFF2-40B4-BE49-F238E27FC236}">
                  <a16:creationId xmlns:a16="http://schemas.microsoft.com/office/drawing/2014/main" id="{1347CC99-2CC1-B2C4-6E74-E81E059D3ED7}"/>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67" name="TextBox 67">
              <a:extLst>
                <a:ext uri="{FF2B5EF4-FFF2-40B4-BE49-F238E27FC236}">
                  <a16:creationId xmlns:a16="http://schemas.microsoft.com/office/drawing/2014/main" id="{E64FA47C-647F-A1CE-31E3-32FDF1894798}"/>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sp>
        <p:nvSpPr>
          <p:cNvPr id="70" name="TextBox 70">
            <a:extLst>
              <a:ext uri="{FF2B5EF4-FFF2-40B4-BE49-F238E27FC236}">
                <a16:creationId xmlns:a16="http://schemas.microsoft.com/office/drawing/2014/main" id="{8DA5F5BC-BE5E-1599-7BFE-F3AA7DB2F406}"/>
              </a:ext>
            </a:extLst>
          </p:cNvPr>
          <p:cNvSpPr txBox="1"/>
          <p:nvPr/>
        </p:nvSpPr>
        <p:spPr>
          <a:xfrm>
            <a:off x="658981" y="127955"/>
            <a:ext cx="1826812" cy="346075"/>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DM Sans"/>
              </a:rPr>
              <a:t>Self: Activities that work on the individual</a:t>
            </a:r>
          </a:p>
        </p:txBody>
      </p:sp>
      <p:sp>
        <p:nvSpPr>
          <p:cNvPr id="71" name="TextBox 71">
            <a:extLst>
              <a:ext uri="{FF2B5EF4-FFF2-40B4-BE49-F238E27FC236}">
                <a16:creationId xmlns:a16="http://schemas.microsoft.com/office/drawing/2014/main" id="{3F28FFC0-6FBA-0913-C6F3-F502E217644F}"/>
              </a:ext>
            </a:extLst>
          </p:cNvPr>
          <p:cNvSpPr txBox="1"/>
          <p:nvPr/>
        </p:nvSpPr>
        <p:spPr>
          <a:xfrm>
            <a:off x="658981" y="545468"/>
            <a:ext cx="1910578" cy="346075"/>
          </a:xfrm>
          <a:prstGeom prst="rect">
            <a:avLst/>
          </a:prstGeom>
        </p:spPr>
        <p:txBody>
          <a:bodyPr lIns="0" tIns="0" rIns="0" bIns="0" rtlCol="0" anchor="t">
            <a:spAutoFit/>
          </a:bodyPr>
          <a:lstStyle/>
          <a:p>
            <a:pPr>
              <a:lnSpc>
                <a:spcPts val="1400"/>
              </a:lnSpc>
              <a:spcBef>
                <a:spcPct val="0"/>
              </a:spcBef>
            </a:pPr>
            <a:r>
              <a:rPr lang="en-US" sz="1000">
                <a:solidFill>
                  <a:srgbClr val="000000"/>
                </a:solidFill>
                <a:latin typeface="DM Sans"/>
              </a:rPr>
              <a:t>Relationships: Activities that work with peers/families/friends</a:t>
            </a:r>
          </a:p>
        </p:txBody>
      </p:sp>
      <p:pic>
        <p:nvPicPr>
          <p:cNvPr id="59" name="Picture 58" descr="A blue and black logo&#10;&#10;Description automatically generated">
            <a:extLst>
              <a:ext uri="{FF2B5EF4-FFF2-40B4-BE49-F238E27FC236}">
                <a16:creationId xmlns:a16="http://schemas.microsoft.com/office/drawing/2014/main" id="{5B7D2B43-0C49-A208-CB5C-70FBFD39C5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7212" y="85657"/>
            <a:ext cx="1311392" cy="563127"/>
          </a:xfrm>
          <a:prstGeom prst="rect">
            <a:avLst/>
          </a:prstGeom>
        </p:spPr>
      </p:pic>
      <p:sp>
        <p:nvSpPr>
          <p:cNvPr id="75" name="TextBox 67">
            <a:extLst>
              <a:ext uri="{FF2B5EF4-FFF2-40B4-BE49-F238E27FC236}">
                <a16:creationId xmlns:a16="http://schemas.microsoft.com/office/drawing/2014/main" id="{D21AB933-EE09-A22A-FABB-A9C5644B7429}"/>
              </a:ext>
            </a:extLst>
          </p:cNvPr>
          <p:cNvSpPr txBox="1"/>
          <p:nvPr/>
        </p:nvSpPr>
        <p:spPr>
          <a:xfrm>
            <a:off x="10209046" y="4739318"/>
            <a:ext cx="151822" cy="97477"/>
          </a:xfrm>
          <a:prstGeom prst="rect">
            <a:avLst/>
          </a:prstGeom>
        </p:spPr>
        <p:txBody>
          <a:bodyPr lIns="50800" tIns="50800" rIns="50800" bIns="50800" rtlCol="0" anchor="ctr"/>
          <a:lstStyle/>
          <a:p>
            <a:pPr algn="ctr">
              <a:lnSpc>
                <a:spcPts val="2379"/>
              </a:lnSpc>
            </a:pPr>
            <a:endParaRPr/>
          </a:p>
        </p:txBody>
      </p:sp>
      <p:grpSp>
        <p:nvGrpSpPr>
          <p:cNvPr id="15" name="Group 65">
            <a:extLst>
              <a:ext uri="{FF2B5EF4-FFF2-40B4-BE49-F238E27FC236}">
                <a16:creationId xmlns:a16="http://schemas.microsoft.com/office/drawing/2014/main" id="{9BA15FFB-0471-9970-2715-868C8B048623}"/>
              </a:ext>
            </a:extLst>
          </p:cNvPr>
          <p:cNvGrpSpPr/>
          <p:nvPr/>
        </p:nvGrpSpPr>
        <p:grpSpPr>
          <a:xfrm>
            <a:off x="3779757" y="7178391"/>
            <a:ext cx="220832" cy="229670"/>
            <a:chOff x="0" y="-184929"/>
            <a:chExt cx="812800" cy="845329"/>
          </a:xfrm>
        </p:grpSpPr>
        <p:sp>
          <p:nvSpPr>
            <p:cNvPr id="89" name="Freeform 66">
              <a:extLst>
                <a:ext uri="{FF2B5EF4-FFF2-40B4-BE49-F238E27FC236}">
                  <a16:creationId xmlns:a16="http://schemas.microsoft.com/office/drawing/2014/main" id="{5EAB882E-5275-FA82-30EE-4ACFAC6EE662}"/>
                </a:ext>
              </a:extLst>
            </p:cNvPr>
            <p:cNvSpPr/>
            <p:nvPr/>
          </p:nvSpPr>
          <p:spPr>
            <a:xfrm>
              <a:off x="0" y="-184929"/>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90" name="TextBox 67">
              <a:extLst>
                <a:ext uri="{FF2B5EF4-FFF2-40B4-BE49-F238E27FC236}">
                  <a16:creationId xmlns:a16="http://schemas.microsoft.com/office/drawing/2014/main" id="{34F1ACF8-DB0B-1D1C-D9F3-2FED17545E1F}"/>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19" name="Group 65">
            <a:extLst>
              <a:ext uri="{FF2B5EF4-FFF2-40B4-BE49-F238E27FC236}">
                <a16:creationId xmlns:a16="http://schemas.microsoft.com/office/drawing/2014/main" id="{AA1E65F9-B074-36B5-A357-B15E89B1B385}"/>
              </a:ext>
            </a:extLst>
          </p:cNvPr>
          <p:cNvGrpSpPr/>
          <p:nvPr/>
        </p:nvGrpSpPr>
        <p:grpSpPr>
          <a:xfrm>
            <a:off x="5446711" y="7178547"/>
            <a:ext cx="220832" cy="193228"/>
            <a:chOff x="0" y="0"/>
            <a:chExt cx="812800" cy="711200"/>
          </a:xfrm>
        </p:grpSpPr>
        <p:sp>
          <p:nvSpPr>
            <p:cNvPr id="84" name="Freeform 66">
              <a:extLst>
                <a:ext uri="{FF2B5EF4-FFF2-40B4-BE49-F238E27FC236}">
                  <a16:creationId xmlns:a16="http://schemas.microsoft.com/office/drawing/2014/main" id="{664609FB-25C1-97DA-E596-6BE02431A95E}"/>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88" name="TextBox 67">
              <a:extLst>
                <a:ext uri="{FF2B5EF4-FFF2-40B4-BE49-F238E27FC236}">
                  <a16:creationId xmlns:a16="http://schemas.microsoft.com/office/drawing/2014/main" id="{0200000A-ED1B-4017-B8E4-EAADE0DF7517}"/>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20" name="Group 65">
            <a:extLst>
              <a:ext uri="{FF2B5EF4-FFF2-40B4-BE49-F238E27FC236}">
                <a16:creationId xmlns:a16="http://schemas.microsoft.com/office/drawing/2014/main" id="{630D7665-FAF0-ABB0-5B39-FE51992CC230}"/>
              </a:ext>
            </a:extLst>
          </p:cNvPr>
          <p:cNvGrpSpPr/>
          <p:nvPr/>
        </p:nvGrpSpPr>
        <p:grpSpPr>
          <a:xfrm>
            <a:off x="3849763" y="1401578"/>
            <a:ext cx="220832" cy="193228"/>
            <a:chOff x="0" y="0"/>
            <a:chExt cx="812800" cy="711200"/>
          </a:xfrm>
        </p:grpSpPr>
        <p:sp>
          <p:nvSpPr>
            <p:cNvPr id="82" name="Freeform 66">
              <a:extLst>
                <a:ext uri="{FF2B5EF4-FFF2-40B4-BE49-F238E27FC236}">
                  <a16:creationId xmlns:a16="http://schemas.microsoft.com/office/drawing/2014/main" id="{9CEEF1FF-D412-56A6-8359-825406CB72CF}"/>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83" name="TextBox 67">
              <a:extLst>
                <a:ext uri="{FF2B5EF4-FFF2-40B4-BE49-F238E27FC236}">
                  <a16:creationId xmlns:a16="http://schemas.microsoft.com/office/drawing/2014/main" id="{A0D81E27-FCF2-3BE1-4B6B-A33F67B80F40}"/>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grpSp>
        <p:nvGrpSpPr>
          <p:cNvPr id="22" name="Group 65">
            <a:extLst>
              <a:ext uri="{FF2B5EF4-FFF2-40B4-BE49-F238E27FC236}">
                <a16:creationId xmlns:a16="http://schemas.microsoft.com/office/drawing/2014/main" id="{77FC6D0A-CD5B-F9A9-69F4-CB7C7983416B}"/>
              </a:ext>
            </a:extLst>
          </p:cNvPr>
          <p:cNvGrpSpPr/>
          <p:nvPr/>
        </p:nvGrpSpPr>
        <p:grpSpPr>
          <a:xfrm>
            <a:off x="5439175" y="1419211"/>
            <a:ext cx="220832" cy="193228"/>
            <a:chOff x="0" y="0"/>
            <a:chExt cx="812800" cy="711200"/>
          </a:xfrm>
        </p:grpSpPr>
        <p:sp>
          <p:nvSpPr>
            <p:cNvPr id="80" name="Freeform 66">
              <a:extLst>
                <a:ext uri="{FF2B5EF4-FFF2-40B4-BE49-F238E27FC236}">
                  <a16:creationId xmlns:a16="http://schemas.microsoft.com/office/drawing/2014/main" id="{97AC428B-9D33-BC16-7E6F-10EED135EB54}"/>
                </a:ext>
              </a:extLst>
            </p:cNvPr>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81" name="TextBox 67">
              <a:extLst>
                <a:ext uri="{FF2B5EF4-FFF2-40B4-BE49-F238E27FC236}">
                  <a16:creationId xmlns:a16="http://schemas.microsoft.com/office/drawing/2014/main" id="{FB6EA97C-59F0-B1B6-8D50-B774C070B000}"/>
                </a:ext>
              </a:extLst>
            </p:cNvPr>
            <p:cNvSpPr txBox="1"/>
            <p:nvPr/>
          </p:nvSpPr>
          <p:spPr>
            <a:xfrm>
              <a:off x="127000" y="301625"/>
              <a:ext cx="558800" cy="358775"/>
            </a:xfrm>
            <a:prstGeom prst="rect">
              <a:avLst/>
            </a:prstGeom>
          </p:spPr>
          <p:txBody>
            <a:bodyPr lIns="50800" tIns="50800" rIns="50800" bIns="50800" rtlCol="0" anchor="ctr"/>
            <a:lstStyle/>
            <a:p>
              <a:pPr algn="ctr">
                <a:lnSpc>
                  <a:spcPts val="2379"/>
                </a:lnSpc>
              </a:pPr>
              <a:endParaRPr/>
            </a:p>
          </p:txBody>
        </p:sp>
      </p:grpSp>
      <p:pic>
        <p:nvPicPr>
          <p:cNvPr id="39" name="Picture 38">
            <a:extLst>
              <a:ext uri="{FF2B5EF4-FFF2-40B4-BE49-F238E27FC236}">
                <a16:creationId xmlns:a16="http://schemas.microsoft.com/office/drawing/2014/main" id="{A0F569BE-4ECE-2291-9A55-EFC419A44305}"/>
              </a:ext>
            </a:extLst>
          </p:cNvPr>
          <p:cNvPicPr>
            <a:picLocks noChangeAspect="1"/>
          </p:cNvPicPr>
          <p:nvPr/>
        </p:nvPicPr>
        <p:blipFill>
          <a:blip r:embed="rId5"/>
          <a:stretch>
            <a:fillRect/>
          </a:stretch>
        </p:blipFill>
        <p:spPr>
          <a:xfrm>
            <a:off x="4541184" y="1719031"/>
            <a:ext cx="735989" cy="460865"/>
          </a:xfrm>
          <a:prstGeom prst="rect">
            <a:avLst/>
          </a:prstGeom>
        </p:spPr>
      </p:pic>
      <p:sp>
        <p:nvSpPr>
          <p:cNvPr id="13" name="Freeform 66">
            <a:extLst>
              <a:ext uri="{FF2B5EF4-FFF2-40B4-BE49-F238E27FC236}">
                <a16:creationId xmlns:a16="http://schemas.microsoft.com/office/drawing/2014/main" id="{C2F971C0-29A5-02FB-7249-B5041970D279}"/>
              </a:ext>
            </a:extLst>
          </p:cNvPr>
          <p:cNvSpPr/>
          <p:nvPr/>
        </p:nvSpPr>
        <p:spPr>
          <a:xfrm>
            <a:off x="7256743" y="7178455"/>
            <a:ext cx="220832" cy="193228"/>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16" name="Freeform 66">
            <a:extLst>
              <a:ext uri="{FF2B5EF4-FFF2-40B4-BE49-F238E27FC236}">
                <a16:creationId xmlns:a16="http://schemas.microsoft.com/office/drawing/2014/main" id="{85AA9D5B-1169-8DA7-792E-E2BE586D0C01}"/>
              </a:ext>
            </a:extLst>
          </p:cNvPr>
          <p:cNvSpPr/>
          <p:nvPr/>
        </p:nvSpPr>
        <p:spPr>
          <a:xfrm>
            <a:off x="8726008" y="7190697"/>
            <a:ext cx="220832" cy="193228"/>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18" name="Freeform 66">
            <a:extLst>
              <a:ext uri="{FF2B5EF4-FFF2-40B4-BE49-F238E27FC236}">
                <a16:creationId xmlns:a16="http://schemas.microsoft.com/office/drawing/2014/main" id="{6D63E03F-2949-E70B-314B-4002C0C857E4}"/>
              </a:ext>
            </a:extLst>
          </p:cNvPr>
          <p:cNvSpPr/>
          <p:nvPr/>
        </p:nvSpPr>
        <p:spPr>
          <a:xfrm>
            <a:off x="7244499" y="1424707"/>
            <a:ext cx="220832" cy="193228"/>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sp>
        <p:nvSpPr>
          <p:cNvPr id="23" name="Freeform 66">
            <a:extLst>
              <a:ext uri="{FF2B5EF4-FFF2-40B4-BE49-F238E27FC236}">
                <a16:creationId xmlns:a16="http://schemas.microsoft.com/office/drawing/2014/main" id="{62EE586C-5002-B970-900A-4EAAF5B06A6F}"/>
              </a:ext>
            </a:extLst>
          </p:cNvPr>
          <p:cNvSpPr/>
          <p:nvPr/>
        </p:nvSpPr>
        <p:spPr>
          <a:xfrm>
            <a:off x="8726008" y="1424707"/>
            <a:ext cx="220832" cy="193228"/>
          </a:xfrm>
          <a:custGeom>
            <a:avLst/>
            <a:gdLst/>
            <a:ahLst/>
            <a:cxnLst/>
            <a:rect l="l" t="t" r="r" b="b"/>
            <a:pathLst>
              <a:path w="812800" h="711200">
                <a:moveTo>
                  <a:pt x="406400" y="0"/>
                </a:moveTo>
                <a:lnTo>
                  <a:pt x="812800" y="711200"/>
                </a:lnTo>
                <a:lnTo>
                  <a:pt x="0" y="711200"/>
                </a:lnTo>
                <a:lnTo>
                  <a:pt x="406400" y="0"/>
                </a:lnTo>
                <a:close/>
              </a:path>
            </a:pathLst>
          </a:custGeom>
          <a:solidFill>
            <a:srgbClr val="F8DD22"/>
          </a:solidFill>
        </p:spPr>
        <p:txBody>
          <a:bodyPr/>
          <a:lstStyle/>
          <a:p>
            <a:endParaRPr lang="en-GB"/>
          </a:p>
        </p:txBody>
      </p:sp>
      <p:pic>
        <p:nvPicPr>
          <p:cNvPr id="25" name="Picture 24" descr="Board game - Free entertainment icons">
            <a:extLst>
              <a:ext uri="{FF2B5EF4-FFF2-40B4-BE49-F238E27FC236}">
                <a16:creationId xmlns:a16="http://schemas.microsoft.com/office/drawing/2014/main" id="{E9A3C9AE-BCE4-EDE9-D45B-BC14A462087C}"/>
              </a:ext>
            </a:extLst>
          </p:cNvPr>
          <p:cNvPicPr>
            <a:picLocks noChangeAspect="1"/>
          </p:cNvPicPr>
          <p:nvPr/>
        </p:nvPicPr>
        <p:blipFill>
          <a:blip r:embed="rId6"/>
          <a:stretch>
            <a:fillRect/>
          </a:stretch>
        </p:blipFill>
        <p:spPr>
          <a:xfrm>
            <a:off x="4611994" y="3676365"/>
            <a:ext cx="552002" cy="552056"/>
          </a:xfrm>
          <a:prstGeom prst="rect">
            <a:avLst/>
          </a:prstGeom>
        </p:spPr>
      </p:pic>
      <p:pic>
        <p:nvPicPr>
          <p:cNvPr id="27" name="Picture 26">
            <a:extLst>
              <a:ext uri="{FF2B5EF4-FFF2-40B4-BE49-F238E27FC236}">
                <a16:creationId xmlns:a16="http://schemas.microsoft.com/office/drawing/2014/main" id="{75E80305-D73A-7A14-8927-BEFCBA78349F}"/>
              </a:ext>
            </a:extLst>
          </p:cNvPr>
          <p:cNvPicPr>
            <a:picLocks noChangeAspect="1"/>
          </p:cNvPicPr>
          <p:nvPr/>
        </p:nvPicPr>
        <p:blipFill>
          <a:blip r:embed="rId7"/>
          <a:stretch>
            <a:fillRect/>
          </a:stretch>
        </p:blipFill>
        <p:spPr>
          <a:xfrm>
            <a:off x="4606511" y="6125313"/>
            <a:ext cx="552532" cy="535478"/>
          </a:xfrm>
          <a:prstGeom prst="rect">
            <a:avLst/>
          </a:prstGeom>
        </p:spPr>
      </p:pic>
      <p:pic>
        <p:nvPicPr>
          <p:cNvPr id="29" name="Picture 28">
            <a:extLst>
              <a:ext uri="{FF2B5EF4-FFF2-40B4-BE49-F238E27FC236}">
                <a16:creationId xmlns:a16="http://schemas.microsoft.com/office/drawing/2014/main" id="{719F69BB-22FE-06BD-C295-8500E7E215D0}"/>
              </a:ext>
            </a:extLst>
          </p:cNvPr>
          <p:cNvPicPr>
            <a:picLocks noChangeAspect="1"/>
          </p:cNvPicPr>
          <p:nvPr/>
        </p:nvPicPr>
        <p:blipFill>
          <a:blip r:embed="rId8"/>
          <a:stretch>
            <a:fillRect/>
          </a:stretch>
        </p:blipFill>
        <p:spPr>
          <a:xfrm>
            <a:off x="6196405" y="1719031"/>
            <a:ext cx="725857" cy="364944"/>
          </a:xfrm>
          <a:prstGeom prst="rect">
            <a:avLst/>
          </a:prstGeom>
        </p:spPr>
      </p:pic>
      <p:pic>
        <p:nvPicPr>
          <p:cNvPr id="30" name="Picture 29" descr="Kostenlose Illustration: Interview, Job, Icon, Job Interview ...">
            <a:extLst>
              <a:ext uri="{FF2B5EF4-FFF2-40B4-BE49-F238E27FC236}">
                <a16:creationId xmlns:a16="http://schemas.microsoft.com/office/drawing/2014/main" id="{66768FBF-8D40-E48A-9E09-6B1119EAE906}"/>
              </a:ext>
            </a:extLst>
          </p:cNvPr>
          <p:cNvPicPr>
            <a:picLocks noChangeAspect="1"/>
          </p:cNvPicPr>
          <p:nvPr/>
        </p:nvPicPr>
        <p:blipFill>
          <a:blip r:embed="rId9"/>
          <a:stretch>
            <a:fillRect/>
          </a:stretch>
        </p:blipFill>
        <p:spPr>
          <a:xfrm flipH="1">
            <a:off x="6066132" y="5722927"/>
            <a:ext cx="1075400" cy="804772"/>
          </a:xfrm>
          <a:prstGeom prst="rect">
            <a:avLst/>
          </a:prstGeom>
        </p:spPr>
      </p:pic>
      <p:pic>
        <p:nvPicPr>
          <p:cNvPr id="32" name="Picture 31" descr="House icon stock vector. Illustration of pictogram, simple ...">
            <a:extLst>
              <a:ext uri="{FF2B5EF4-FFF2-40B4-BE49-F238E27FC236}">
                <a16:creationId xmlns:a16="http://schemas.microsoft.com/office/drawing/2014/main" id="{AC88A5AB-C777-7AE7-2867-0807125B860B}"/>
              </a:ext>
            </a:extLst>
          </p:cNvPr>
          <p:cNvPicPr>
            <a:picLocks noChangeAspect="1"/>
          </p:cNvPicPr>
          <p:nvPr/>
        </p:nvPicPr>
        <p:blipFill>
          <a:blip r:embed="rId10"/>
          <a:stretch>
            <a:fillRect/>
          </a:stretch>
        </p:blipFill>
        <p:spPr>
          <a:xfrm>
            <a:off x="8036340" y="6178604"/>
            <a:ext cx="447881" cy="482188"/>
          </a:xfrm>
          <a:prstGeom prst="rect">
            <a:avLst/>
          </a:prstGeom>
        </p:spPr>
      </p:pic>
      <p:pic>
        <p:nvPicPr>
          <p:cNvPr id="6" name="Graphic 5" descr="Flying Money outline">
            <a:extLst>
              <a:ext uri="{FF2B5EF4-FFF2-40B4-BE49-F238E27FC236}">
                <a16:creationId xmlns:a16="http://schemas.microsoft.com/office/drawing/2014/main" id="{22E24652-2380-2036-6BD0-499936DF14C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443633" y="3776662"/>
            <a:ext cx="553234" cy="541389"/>
          </a:xfrm>
          <a:prstGeom prst="rect">
            <a:avLst/>
          </a:prstGeom>
        </p:spPr>
      </p:pic>
      <p:sp>
        <p:nvSpPr>
          <p:cNvPr id="7" name="TextBox 69">
            <a:extLst>
              <a:ext uri="{FF2B5EF4-FFF2-40B4-BE49-F238E27FC236}">
                <a16:creationId xmlns:a16="http://schemas.microsoft.com/office/drawing/2014/main" id="{8C690012-4D6C-E495-340A-CD48AF4A4F97}"/>
              </a:ext>
            </a:extLst>
          </p:cNvPr>
          <p:cNvSpPr txBox="1"/>
          <p:nvPr/>
        </p:nvSpPr>
        <p:spPr>
          <a:xfrm>
            <a:off x="2664859" y="-37853"/>
            <a:ext cx="6995806" cy="551882"/>
          </a:xfrm>
          <a:prstGeom prst="rect">
            <a:avLst/>
          </a:prstGeom>
        </p:spPr>
        <p:txBody>
          <a:bodyPr wrap="square" lIns="0" tIns="0" rIns="0" bIns="0" rtlCol="0" anchor="t">
            <a:spAutoFit/>
          </a:bodyPr>
          <a:lstStyle/>
          <a:p>
            <a:pPr>
              <a:lnSpc>
                <a:spcPts val="4899"/>
              </a:lnSpc>
              <a:spcBef>
                <a:spcPct val="0"/>
              </a:spcBef>
            </a:pPr>
            <a:r>
              <a:rPr lang="en-US" sz="2200" u="sng" dirty="0">
                <a:solidFill>
                  <a:srgbClr val="000000"/>
                </a:solidFill>
                <a:latin typeface="DM Sans Bold"/>
              </a:rPr>
              <a:t>BLACKPOOL CFO ACTIVITY HUB – April – Week 5</a:t>
            </a:r>
          </a:p>
        </p:txBody>
      </p:sp>
    </p:spTree>
    <p:extLst>
      <p:ext uri="{BB962C8B-B14F-4D97-AF65-F5344CB8AC3E}">
        <p14:creationId xmlns:p14="http://schemas.microsoft.com/office/powerpoint/2010/main" val="3971377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5EFDE218124F41A39437AA860B391E" ma:contentTypeVersion="25" ma:contentTypeDescription="Create a new document." ma:contentTypeScope="" ma:versionID="f7c15b5bbdae7b3da1b1aa1b6a325173">
  <xsd:schema xmlns:xsd="http://www.w3.org/2001/XMLSchema" xmlns:xs="http://www.w3.org/2001/XMLSchema" xmlns:p="http://schemas.microsoft.com/office/2006/metadata/properties" xmlns:ns1="http://schemas.microsoft.com/sharepoint/v3" xmlns:ns2="39022ca7-da8b-462c-ac53-cf911d2e7c5d" xmlns:ns3="21fe2dc5-e687-4b08-a992-8b5ade4d5474" targetNamespace="http://schemas.microsoft.com/office/2006/metadata/properties" ma:root="true" ma:fieldsID="917d8beaf769b3e48236b1780465a8cd" ns1:_="" ns2:_="" ns3:_="">
    <xsd:import namespace="http://schemas.microsoft.com/sharepoint/v3"/>
    <xsd:import namespace="39022ca7-da8b-462c-ac53-cf911d2e7c5d"/>
    <xsd:import namespace="21fe2dc5-e687-4b08-a992-8b5ade4d547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element ref="ns2:MediaServiceSearchProperties" minOccurs="0"/>
                <xsd:element ref="ns2:MediaServiceObjectDetectorVersions" minOccurs="0"/>
                <xsd:element ref="ns2:MediaServiceBillingMetadata" minOccurs="0"/>
                <xsd:element ref="ns2:CoverLetterTemplate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022ca7-da8b-462c-ac53-cf911d2e7c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_Flow_SignoffStatus" ma:index="23" nillable="true" ma:displayName="Sign-off status" ma:internalName="Sign_x002d_off_x0020_status">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0a722410-03a9-4718-9392-c4089ca5a50e"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9" nillable="true" ma:displayName="MediaServiceBillingMetadata" ma:hidden="true" ma:internalName="MediaServiceBillingMetadata" ma:readOnly="true">
      <xsd:simpleType>
        <xsd:restriction base="dms:Note"/>
      </xsd:simpleType>
    </xsd:element>
    <xsd:element name="CoverLetterTemplate2" ma:index="30" nillable="true" ma:displayName="Cover Letter Template 2" ma:format="Dropdown" ma:internalName="CoverLetterTemplate2">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fe2dc5-e687-4b08-a992-8b5ade4d547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1c887687-1822-4593-8513-6eba5855e8c1}" ma:internalName="TaxCatchAll" ma:showField="CatchAllData" ma:web="21fe2dc5-e687-4b08-a992-8b5ade4d54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Flow_SignoffStatus xmlns="39022ca7-da8b-462c-ac53-cf911d2e7c5d" xsi:nil="true"/>
    <_ip_UnifiedCompliancePolicyProperties xmlns="http://schemas.microsoft.com/sharepoint/v3" xsi:nil="true"/>
    <TaxCatchAll xmlns="21fe2dc5-e687-4b08-a992-8b5ade4d5474" xsi:nil="true"/>
    <lcf76f155ced4ddcb4097134ff3c332f xmlns="39022ca7-da8b-462c-ac53-cf911d2e7c5d">
      <Terms xmlns="http://schemas.microsoft.com/office/infopath/2007/PartnerControls"/>
    </lcf76f155ced4ddcb4097134ff3c332f>
    <CoverLetterTemplate2 xmlns="39022ca7-da8b-462c-ac53-cf911d2e7c5d" xsi:nil="true"/>
  </documentManagement>
</p:properties>
</file>

<file path=customXml/itemProps1.xml><?xml version="1.0" encoding="utf-8"?>
<ds:datastoreItem xmlns:ds="http://schemas.openxmlformats.org/officeDocument/2006/customXml" ds:itemID="{EE53B0B3-0F5A-401C-97A3-2E7FE5C3857A}">
  <ds:schemaRefs>
    <ds:schemaRef ds:uri="http://schemas.microsoft.com/sharepoint/v3/contenttype/forms"/>
  </ds:schemaRefs>
</ds:datastoreItem>
</file>

<file path=customXml/itemProps2.xml><?xml version="1.0" encoding="utf-8"?>
<ds:datastoreItem xmlns:ds="http://schemas.openxmlformats.org/officeDocument/2006/customXml" ds:itemID="{8DB5774F-4BA9-4662-B130-3527513645A2}">
  <ds:schemaRefs>
    <ds:schemaRef ds:uri="21fe2dc5-e687-4b08-a992-8b5ade4d5474"/>
    <ds:schemaRef ds:uri="39022ca7-da8b-462c-ac53-cf911d2e7c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2D4F630-F244-4249-A1DD-CAF66701C44D}">
  <ds:schemaRefs>
    <ds:schemaRef ds:uri="http://purl.org/dc/elements/1.1/"/>
    <ds:schemaRef ds:uri="http://schemas.microsoft.com/office/2006/documentManagement/types"/>
    <ds:schemaRef ds:uri="http://schemas.microsoft.com/sharepoint/v3"/>
    <ds:schemaRef ds:uri="http://purl.org/dc/dcmitype/"/>
    <ds:schemaRef ds:uri="http://schemas.microsoft.com/office/infopath/2007/PartnerControls"/>
    <ds:schemaRef ds:uri="21fe2dc5-e687-4b08-a992-8b5ade4d5474"/>
    <ds:schemaRef ds:uri="http://www.w3.org/XML/1998/namespace"/>
    <ds:schemaRef ds:uri="http://schemas.openxmlformats.org/package/2006/metadata/core-properties"/>
    <ds:schemaRef ds:uri="39022ca7-da8b-462c-ac53-cf911d2e7c5d"/>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1414</TotalTime>
  <Words>2196</Words>
  <Application>Microsoft Office PowerPoint</Application>
  <PresentationFormat>Custom</PresentationFormat>
  <Paragraphs>432</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DM Sans Bold</vt:lpstr>
      <vt:lpstr>Calibri</vt:lpstr>
      <vt:lpstr>Aptos</vt:lpstr>
      <vt:lpstr>Arial</vt:lpstr>
      <vt:lpstr>DM Sans</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CFO Activity Schedule TEMPLATE</dc:title>
  <dc:creator>Bennett, Natalie (Growth Company)</dc:creator>
  <cp:lastModifiedBy>Cavallo, Gabriella (Growth Company)</cp:lastModifiedBy>
  <cp:revision>899</cp:revision>
  <cp:lastPrinted>2026-01-16T11:52:13Z</cp:lastPrinted>
  <dcterms:created xsi:type="dcterms:W3CDTF">2006-08-16T00:00:00Z</dcterms:created>
  <dcterms:modified xsi:type="dcterms:W3CDTF">2026-03-20T13:45:56Z</dcterms:modified>
  <dc:identifier>DAFxy3nWgJM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0x010100895EFDE218124F41A39437AA860B391E</vt:lpwstr>
  </property>
  <property fmtid="{D5CDD505-2E9C-101B-9397-08002B2CF9AE}" pid="3" name="MediaServiceImageTags">
    <vt:lpwstr/>
  </property>
</Properties>
</file>