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9"/>
  </p:notesMasterIdLst>
  <p:sldIdLst>
    <p:sldId id="265" r:id="rId5"/>
    <p:sldId id="266" r:id="rId6"/>
    <p:sldId id="269" r:id="rId7"/>
    <p:sldId id="270" r:id="rId8"/>
  </p:sldIdLst>
  <p:sldSz cx="10693400" cy="7556500"/>
  <p:notesSz cx="6797675" cy="9926638"/>
  <p:embeddedFontLst>
    <p:embeddedFont>
      <p:font typeface="DM Sans" pitchFamily="2" charset="0"/>
      <p:regular r:id="rId10"/>
      <p:bold r:id="rId11"/>
      <p:italic r:id="rId12"/>
      <p:boldItalic r:id="rId13"/>
    </p:embeddedFont>
    <p:embeddedFont>
      <p:font typeface="DM Sans Bold" charset="0"/>
      <p:regular r:id="rId14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F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58" autoAdjust="0"/>
    <p:restoredTop sz="96247" autoAdjust="0"/>
  </p:normalViewPr>
  <p:slideViewPr>
    <p:cSldViewPr snapToGrid="0">
      <p:cViewPr varScale="1">
        <p:scale>
          <a:sx n="75" d="100"/>
          <a:sy n="75" d="100"/>
        </p:scale>
        <p:origin x="1675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B530A-40F9-4949-BE82-70E9583A6196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504A7-684C-43D8-9EA9-991A752B5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362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C44FD-1B04-2A09-2378-6488B0C0B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C5329C-B4EE-4731-34AC-52074FB2E8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371534-F2DF-557C-FBC9-95495703B9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1DFABB-CF16-D7F8-6632-5B13D2079C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932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9A09A-235F-0CAB-659C-453880C31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9F38D2-11C8-088B-61B5-AD3E6B989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B56636-70E2-9FBF-5872-2DDD8C2FA0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F44315-2D82-5B15-E641-57FE9E97BB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153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4FF45-8535-79B3-281E-32E0D2B33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450532-8E25-964C-6B95-EE054BAF9E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161549-D29C-F1C1-B9B8-82C12942F5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BF414E-BD7B-3171-B2C0-90E2153CA9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312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9799E-0921-36AB-C9DA-C9E239EE8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F0C65A-B049-35A8-95C1-BE276E3CCB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A76102-DA77-8C9B-5804-C435A45D35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353257-EDE1-6D66-8DE5-DE6B3C5B54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122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A8483C-F0A1-E00B-00D5-D5DFEBB71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1C0783E-C829-60D1-7693-0614EE841B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747663"/>
              </p:ext>
            </p:extLst>
          </p:nvPr>
        </p:nvGraphicFramePr>
        <p:xfrm>
          <a:off x="2631354" y="710717"/>
          <a:ext cx="7953573" cy="6671403"/>
        </p:xfrm>
        <a:graphic>
          <a:graphicData uri="http://schemas.openxmlformats.org/drawingml/2006/table">
            <a:tbl>
              <a:tblPr/>
              <a:tblGrid>
                <a:gridCol w="150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95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867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5th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6th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7th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8th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9th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9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</a:t>
                      </a:r>
                      <a:r>
                        <a:rPr lang="en-US" sz="900" b="0" dirty="0" err="1">
                          <a:solidFill>
                            <a:srgbClr val="000000"/>
                          </a:solidFill>
                          <a:latin typeface="DM Sans"/>
                        </a:rPr>
                        <a:t>Hub</a:t>
                      </a: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open from 9:30 for breakfast &amp; drop-in support!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2464773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New Year – New Start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Goal setting session with Leah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 - 12nonn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Complete a course with Digital college with our facilitator 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10am-12pm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FF0000"/>
                          </a:solidFill>
                          <a:latin typeface="DM Sans"/>
                        </a:rPr>
                        <a:t>CBT with Aisha- All day Appointments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Please speak to a Support Worker for an appointment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TIPP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to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Supported Arts and Crafts session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CV Workshop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Build or improve your CV to take the next step towards employment!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4261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1-2pm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Hub Inductions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Meet the team and enroll!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2pm -4pm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Therapeutic arts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Session with the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Team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1:30pm to 3:30pm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Job Shop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 – 3pm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Supported job search session  with access to GC exclusive jobs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Women’s Only Session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Enrolments 1-2pm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Housing / Homelessness support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2-4pm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Hub Inductions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Meet the team and Enrol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1-4 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574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476259C3-3D01-5958-06D6-3C55281B4453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51FAAAE-6BE2-3ECA-2C4F-BE0BCAEB9630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FDA41C9-DBE1-DFF2-30B5-C7178C6180DD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Bl</a:t>
              </a:r>
              <a:r>
                <a:rPr lang="en-US" b="1" dirty="0">
                  <a:solidFill>
                    <a:schemeClr val="bg1"/>
                  </a:solidFill>
                  <a:latin typeface="DM Sans"/>
                </a:rPr>
                <a:t>ackpool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Temporary Address: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Blackpool Enterprise Centre, Lytham Rd, Blackpool, FY4 1EW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chemeClr val="bg1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Contacts: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chemeClr val="bg1"/>
                  </a:solidFill>
                  <a:latin typeface="DM Sans" pitchFamily="2" charset="0"/>
                </a:rPr>
                <a:t>Christine: </a:t>
              </a:r>
              <a:r>
                <a:rPr lang="en-GB" sz="1200" b="1" dirty="0">
                  <a:solidFill>
                    <a:schemeClr val="bg1"/>
                  </a:solidFill>
                  <a:latin typeface="DM Sans" pitchFamily="2" charset="0"/>
                </a:rPr>
                <a:t>07502299992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b="1" dirty="0">
                  <a:solidFill>
                    <a:schemeClr val="bg1"/>
                  </a:solidFill>
                  <a:latin typeface="DM Sans Bold" panose="020B0604020202020204" charset="0"/>
                </a:rPr>
                <a:t>Leah: 07501 627639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31316C33-4A5C-8FB9-B2D5-90BDA6B85009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D17BB3E9-932C-2975-AF66-FD0A9A26BBD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3098C1D-FF61-134F-2BFA-725B1E3055A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7A3881D9-820F-7779-1614-229D6545EC80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8D5B9F0B-80BF-3C40-3BCD-6D161270A9BE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E4DCFEE-DA7F-7C59-9314-A99782B27351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CBF7C995-C8DE-A9CB-B5D7-35BA22F25AC8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55B732F0-F340-20FF-3ADE-6A424A47DE4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A62291AF-CA47-EC73-F5A7-3C8945E3B08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0F1C79DF-0D26-2B82-1C51-2B418F5CA185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81E71AD5-5278-230A-8FE2-3E81304871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07603BF8-51FC-8618-D840-027267A8483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037DD433-536D-B5A0-D363-B001503CF73F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565491B8-3CAD-9519-7D2C-F65860F2CA94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4BC4E101-D353-00F7-2907-3876F4E1AE01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2CEC45D6-9477-6F4E-E633-E22D8E8EA7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sp>
        <p:nvSpPr>
          <p:cNvPr id="75" name="TextBox 67">
            <a:extLst>
              <a:ext uri="{FF2B5EF4-FFF2-40B4-BE49-F238E27FC236}">
                <a16:creationId xmlns:a16="http://schemas.microsoft.com/office/drawing/2014/main" id="{26E2D8EF-0E49-9709-D1E2-EC93FF039BC8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3675E6B7-D122-0A39-8D94-308EFCC60FFD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January 2026</a:t>
            </a:r>
          </a:p>
        </p:txBody>
      </p:sp>
      <p:sp>
        <p:nvSpPr>
          <p:cNvPr id="101" name="TextBox 64">
            <a:extLst>
              <a:ext uri="{FF2B5EF4-FFF2-40B4-BE49-F238E27FC236}">
                <a16:creationId xmlns:a16="http://schemas.microsoft.com/office/drawing/2014/main" id="{9F9354A9-128F-C4B8-182B-9C3172BEA58F}"/>
              </a:ext>
            </a:extLst>
          </p:cNvPr>
          <p:cNvSpPr txBox="1"/>
          <p:nvPr/>
        </p:nvSpPr>
        <p:spPr>
          <a:xfrm>
            <a:off x="2712033" y="5198496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674531F7-348C-B113-EB6B-A6C8266AD6B7}"/>
              </a:ext>
            </a:extLst>
          </p:cNvPr>
          <p:cNvGrpSpPr/>
          <p:nvPr/>
        </p:nvGrpSpPr>
        <p:grpSpPr>
          <a:xfrm>
            <a:off x="3773296" y="1333007"/>
            <a:ext cx="6735458" cy="6025025"/>
            <a:chOff x="3773296" y="1333007"/>
            <a:chExt cx="6735458" cy="6025025"/>
          </a:xfrm>
        </p:grpSpPr>
        <p:grpSp>
          <p:nvGrpSpPr>
            <p:cNvPr id="33" name="Group 65">
              <a:extLst>
                <a:ext uri="{FF2B5EF4-FFF2-40B4-BE49-F238E27FC236}">
                  <a16:creationId xmlns:a16="http://schemas.microsoft.com/office/drawing/2014/main" id="{EFA96CDE-A317-3E54-0435-C5B143F575C5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34" name="Freeform 66">
                <a:extLst>
                  <a:ext uri="{FF2B5EF4-FFF2-40B4-BE49-F238E27FC236}">
                    <a16:creationId xmlns:a16="http://schemas.microsoft.com/office/drawing/2014/main" id="{FB27DEE4-6485-D078-D038-14E7AE49D5C8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TextBox 67">
                <a:extLst>
                  <a:ext uri="{FF2B5EF4-FFF2-40B4-BE49-F238E27FC236}">
                    <a16:creationId xmlns:a16="http://schemas.microsoft.com/office/drawing/2014/main" id="{8632D801-392E-226B-FE92-FABE5D726A9D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6" name="Group 65">
              <a:extLst>
                <a:ext uri="{FF2B5EF4-FFF2-40B4-BE49-F238E27FC236}">
                  <a16:creationId xmlns:a16="http://schemas.microsoft.com/office/drawing/2014/main" id="{FDD661E1-44CA-7BE3-72A4-9F73CC8E5111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97" name="Freeform 66">
                <a:extLst>
                  <a:ext uri="{FF2B5EF4-FFF2-40B4-BE49-F238E27FC236}">
                    <a16:creationId xmlns:a16="http://schemas.microsoft.com/office/drawing/2014/main" id="{04190AF2-4BC5-FC99-A486-1C8F8A4C11F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8" name="TextBox 67">
                <a:extLst>
                  <a:ext uri="{FF2B5EF4-FFF2-40B4-BE49-F238E27FC236}">
                    <a16:creationId xmlns:a16="http://schemas.microsoft.com/office/drawing/2014/main" id="{BC0AB775-B8B3-8878-20F4-AA6FCEDB0C3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3" name="Group 65">
              <a:extLst>
                <a:ext uri="{FF2B5EF4-FFF2-40B4-BE49-F238E27FC236}">
                  <a16:creationId xmlns:a16="http://schemas.microsoft.com/office/drawing/2014/main" id="{6AB32F6B-528C-1B79-24DC-06A2EAFD1A47}"/>
                </a:ext>
              </a:extLst>
            </p:cNvPr>
            <p:cNvGrpSpPr/>
            <p:nvPr/>
          </p:nvGrpSpPr>
          <p:grpSpPr>
            <a:xfrm>
              <a:off x="3855325" y="1387632"/>
              <a:ext cx="220832" cy="193228"/>
              <a:chOff x="0" y="0"/>
              <a:chExt cx="812800" cy="711200"/>
            </a:xfrm>
          </p:grpSpPr>
          <p:sp>
            <p:nvSpPr>
              <p:cNvPr id="14" name="Freeform 66">
                <a:extLst>
                  <a:ext uri="{FF2B5EF4-FFF2-40B4-BE49-F238E27FC236}">
                    <a16:creationId xmlns:a16="http://schemas.microsoft.com/office/drawing/2014/main" id="{1A6FE916-7277-320A-70C1-B30B5AC2A6F3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TextBox 67">
                <a:extLst>
                  <a:ext uri="{FF2B5EF4-FFF2-40B4-BE49-F238E27FC236}">
                    <a16:creationId xmlns:a16="http://schemas.microsoft.com/office/drawing/2014/main" id="{DFA50719-9DB8-72D3-9F17-7EF10A8331D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9" name="Group 65">
              <a:extLst>
                <a:ext uri="{FF2B5EF4-FFF2-40B4-BE49-F238E27FC236}">
                  <a16:creationId xmlns:a16="http://schemas.microsoft.com/office/drawing/2014/main" id="{98B7F2AE-CB5D-B098-BC7E-05D428EBD966}"/>
                </a:ext>
              </a:extLst>
            </p:cNvPr>
            <p:cNvGrpSpPr/>
            <p:nvPr/>
          </p:nvGrpSpPr>
          <p:grpSpPr>
            <a:xfrm>
              <a:off x="5480808" y="1381210"/>
              <a:ext cx="220832" cy="193228"/>
              <a:chOff x="0" y="0"/>
              <a:chExt cx="812800" cy="711200"/>
            </a:xfrm>
          </p:grpSpPr>
          <p:sp>
            <p:nvSpPr>
              <p:cNvPr id="20" name="Freeform 66">
                <a:extLst>
                  <a:ext uri="{FF2B5EF4-FFF2-40B4-BE49-F238E27FC236}">
                    <a16:creationId xmlns:a16="http://schemas.microsoft.com/office/drawing/2014/main" id="{76E180AB-DB0B-7455-67C2-F687509C235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TextBox 67">
                <a:extLst>
                  <a:ext uri="{FF2B5EF4-FFF2-40B4-BE49-F238E27FC236}">
                    <a16:creationId xmlns:a16="http://schemas.microsoft.com/office/drawing/2014/main" id="{93E3FB88-1C04-67F9-C17A-69BED96B7A1D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3" name="Group 65">
              <a:extLst>
                <a:ext uri="{FF2B5EF4-FFF2-40B4-BE49-F238E27FC236}">
                  <a16:creationId xmlns:a16="http://schemas.microsoft.com/office/drawing/2014/main" id="{D3DF1266-42E1-FCDA-D88C-9440E3D5E204}"/>
                </a:ext>
              </a:extLst>
            </p:cNvPr>
            <p:cNvGrpSpPr/>
            <p:nvPr/>
          </p:nvGrpSpPr>
          <p:grpSpPr>
            <a:xfrm>
              <a:off x="7092931" y="1342532"/>
              <a:ext cx="220832" cy="193228"/>
              <a:chOff x="0" y="0"/>
              <a:chExt cx="812800" cy="711200"/>
            </a:xfrm>
          </p:grpSpPr>
          <p:sp>
            <p:nvSpPr>
              <p:cNvPr id="30" name="Freeform 66">
                <a:extLst>
                  <a:ext uri="{FF2B5EF4-FFF2-40B4-BE49-F238E27FC236}">
                    <a16:creationId xmlns:a16="http://schemas.microsoft.com/office/drawing/2014/main" id="{23044B88-774B-0958-B736-3ADDD1C5284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TextBox 67">
                <a:extLst>
                  <a:ext uri="{FF2B5EF4-FFF2-40B4-BE49-F238E27FC236}">
                    <a16:creationId xmlns:a16="http://schemas.microsoft.com/office/drawing/2014/main" id="{4B435012-B264-B3C0-4D54-4D662D83E852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32" name="Group 65">
              <a:extLst>
                <a:ext uri="{FF2B5EF4-FFF2-40B4-BE49-F238E27FC236}">
                  <a16:creationId xmlns:a16="http://schemas.microsoft.com/office/drawing/2014/main" id="{8CB1D8ED-8212-19C2-24E6-CE77D6152B30}"/>
                </a:ext>
              </a:extLst>
            </p:cNvPr>
            <p:cNvGrpSpPr/>
            <p:nvPr/>
          </p:nvGrpSpPr>
          <p:grpSpPr>
            <a:xfrm>
              <a:off x="8614628" y="1366545"/>
              <a:ext cx="220832" cy="193228"/>
              <a:chOff x="0" y="0"/>
              <a:chExt cx="812800" cy="711200"/>
            </a:xfrm>
          </p:grpSpPr>
          <p:sp>
            <p:nvSpPr>
              <p:cNvPr id="37" name="Freeform 66">
                <a:extLst>
                  <a:ext uri="{FF2B5EF4-FFF2-40B4-BE49-F238E27FC236}">
                    <a16:creationId xmlns:a16="http://schemas.microsoft.com/office/drawing/2014/main" id="{1F2D6C3F-DC55-3D5D-5019-BEC38FC482C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TextBox 67">
                <a:extLst>
                  <a:ext uri="{FF2B5EF4-FFF2-40B4-BE49-F238E27FC236}">
                    <a16:creationId xmlns:a16="http://schemas.microsoft.com/office/drawing/2014/main" id="{3DC7B416-31E1-9888-7387-8D0F57980B5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2" name="Group 65">
              <a:extLst>
                <a:ext uri="{FF2B5EF4-FFF2-40B4-BE49-F238E27FC236}">
                  <a16:creationId xmlns:a16="http://schemas.microsoft.com/office/drawing/2014/main" id="{C3F49572-14D0-EBF5-0B69-4624EF9CFCB5}"/>
                </a:ext>
              </a:extLst>
            </p:cNvPr>
            <p:cNvGrpSpPr/>
            <p:nvPr/>
          </p:nvGrpSpPr>
          <p:grpSpPr>
            <a:xfrm>
              <a:off x="10287922" y="1333007"/>
              <a:ext cx="220832" cy="193228"/>
              <a:chOff x="0" y="0"/>
              <a:chExt cx="812800" cy="711200"/>
            </a:xfrm>
          </p:grpSpPr>
          <p:sp>
            <p:nvSpPr>
              <p:cNvPr id="43" name="Freeform 66">
                <a:extLst>
                  <a:ext uri="{FF2B5EF4-FFF2-40B4-BE49-F238E27FC236}">
                    <a16:creationId xmlns:a16="http://schemas.microsoft.com/office/drawing/2014/main" id="{235EB824-97A6-8F67-64DF-9E58A8E7C98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TextBox 67">
                <a:extLst>
                  <a:ext uri="{FF2B5EF4-FFF2-40B4-BE49-F238E27FC236}">
                    <a16:creationId xmlns:a16="http://schemas.microsoft.com/office/drawing/2014/main" id="{59DBB083-AB79-2882-9FFC-88C2E6957D4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5" name="Group 65">
              <a:extLst>
                <a:ext uri="{FF2B5EF4-FFF2-40B4-BE49-F238E27FC236}">
                  <a16:creationId xmlns:a16="http://schemas.microsoft.com/office/drawing/2014/main" id="{49231F05-ED99-1994-B620-A6BB17934450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51" name="Freeform 66">
                <a:extLst>
                  <a:ext uri="{FF2B5EF4-FFF2-40B4-BE49-F238E27FC236}">
                    <a16:creationId xmlns:a16="http://schemas.microsoft.com/office/drawing/2014/main" id="{45EC702E-6A74-B951-B5A6-B5A1A335313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TextBox 67">
                <a:extLst>
                  <a:ext uri="{FF2B5EF4-FFF2-40B4-BE49-F238E27FC236}">
                    <a16:creationId xmlns:a16="http://schemas.microsoft.com/office/drawing/2014/main" id="{AB411D75-1035-EA25-5605-3D3F7844ED2E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54" name="Group 65">
              <a:extLst>
                <a:ext uri="{FF2B5EF4-FFF2-40B4-BE49-F238E27FC236}">
                  <a16:creationId xmlns:a16="http://schemas.microsoft.com/office/drawing/2014/main" id="{F431BAA7-8BA3-C754-A840-F97120703F57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58" name="Freeform 66">
                <a:extLst>
                  <a:ext uri="{FF2B5EF4-FFF2-40B4-BE49-F238E27FC236}">
                    <a16:creationId xmlns:a16="http://schemas.microsoft.com/office/drawing/2014/main" id="{DF66A15C-E880-DCC0-19AD-CCFC6FB1D41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9" name="TextBox 67">
                <a:extLst>
                  <a:ext uri="{FF2B5EF4-FFF2-40B4-BE49-F238E27FC236}">
                    <a16:creationId xmlns:a16="http://schemas.microsoft.com/office/drawing/2014/main" id="{57E9FD03-4039-E70D-2C18-019B8697AC0C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73" name="Group 65">
              <a:extLst>
                <a:ext uri="{FF2B5EF4-FFF2-40B4-BE49-F238E27FC236}">
                  <a16:creationId xmlns:a16="http://schemas.microsoft.com/office/drawing/2014/main" id="{97BC4334-E4B6-F4E9-4779-D3EDF05146D8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74" name="Freeform 66">
                <a:extLst>
                  <a:ext uri="{FF2B5EF4-FFF2-40B4-BE49-F238E27FC236}">
                    <a16:creationId xmlns:a16="http://schemas.microsoft.com/office/drawing/2014/main" id="{E3B6C19E-8801-C0DF-DFD5-59D2B4AAB56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9" name="TextBox 67">
                <a:extLst>
                  <a:ext uri="{FF2B5EF4-FFF2-40B4-BE49-F238E27FC236}">
                    <a16:creationId xmlns:a16="http://schemas.microsoft.com/office/drawing/2014/main" id="{A78FFDAA-9C26-7E9A-A68E-7921519E1E7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F8C5B1F1-7C07-09EC-843E-A01A87EF0C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47928" y="2195830"/>
            <a:ext cx="474980" cy="47498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6A6EDFF-D632-C446-2D9C-8053BFE4E4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79043" y="1951643"/>
            <a:ext cx="1324304" cy="736831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196E24EE-3D9B-CF41-7520-AA90191FBAE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1033" y="4438762"/>
            <a:ext cx="795667" cy="759734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90FC224D-FFD7-24D7-BD13-6404F21016E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14572" y="5404453"/>
            <a:ext cx="853246" cy="836294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92EB940E-04BF-B5CA-7959-189FAC126C4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79912" y="1951643"/>
            <a:ext cx="1210594" cy="882601"/>
          </a:xfrm>
          <a:prstGeom prst="rect">
            <a:avLst/>
          </a:prstGeom>
        </p:spPr>
      </p:pic>
      <p:pic>
        <p:nvPicPr>
          <p:cNvPr id="84" name="Picture 83">
            <a:extLst>
              <a:ext uri="{FF2B5EF4-FFF2-40B4-BE49-F238E27FC236}">
                <a16:creationId xmlns:a16="http://schemas.microsoft.com/office/drawing/2014/main" id="{2A730280-BEE5-F882-CF91-180DBBD52D5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612144" y="1869301"/>
            <a:ext cx="1036320" cy="564019"/>
          </a:xfrm>
          <a:prstGeom prst="rect">
            <a:avLst/>
          </a:prstGeom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id="{2353294B-6196-3239-7EAB-9DF55D8DBC3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852499" y="1951643"/>
            <a:ext cx="1116471" cy="65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809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8A0CE4-0B1D-425C-13D4-76E6DB3FD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BD43A36-BF9F-F265-9705-76C1385B0E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1493651"/>
              </p:ext>
            </p:extLst>
          </p:nvPr>
        </p:nvGraphicFramePr>
        <p:xfrm>
          <a:off x="2655568" y="752407"/>
          <a:ext cx="7875907" cy="6555312"/>
        </p:xfrm>
        <a:graphic>
          <a:graphicData uri="http://schemas.openxmlformats.org/drawingml/2006/table">
            <a:tbl>
              <a:tblPr/>
              <a:tblGrid>
                <a:gridCol w="1490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62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5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74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60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623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12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14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15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6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6352946"/>
                  </a:ext>
                </a:extLst>
              </a:tr>
              <a:tr h="2610924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10 am to 12 noon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anyone being released from custody)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Complete a course with Digital college with our facilitator 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10am-12pm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FF0000"/>
                          </a:solidFill>
                          <a:latin typeface="DM Sans"/>
                        </a:rPr>
                        <a:t>CBT with Aisha- All day Appointments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Please speak to a Support Worker for an appointment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TIPP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10:30am to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Supported Arts and Crafts session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Goal setting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New Year – New Start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to 12 noon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7032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Hub Inductions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Meet the team and enroll!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1pm -4pm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Women’s Only Session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Enrolments 1-2pm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CV Workshop &amp; </a:t>
                      </a:r>
                      <a:r>
                        <a:rPr lang="en-US" sz="900" b="0" dirty="0" err="1">
                          <a:solidFill>
                            <a:srgbClr val="000000"/>
                          </a:solidFill>
                          <a:latin typeface="DM Sans"/>
                        </a:rPr>
                        <a:t>Jobsearch</a:t>
                      </a: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2-4pm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Job Shop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 – 3pm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Supported job search session  with access to GC exclusive jobs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Women’s Only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– meet the team and </a:t>
                      </a:r>
                      <a:r>
                        <a:rPr lang="en-US" sz="900" b="0" dirty="0" err="1">
                          <a:solidFill>
                            <a:srgbClr val="000000"/>
                          </a:solidFill>
                          <a:latin typeface="DM Sans"/>
                        </a:rPr>
                        <a:t>Enrol</a:t>
                      </a: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.  1-2pm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 err="1">
                          <a:solidFill>
                            <a:srgbClr val="000000"/>
                          </a:solidFill>
                          <a:latin typeface="DM Sans"/>
                        </a:rPr>
                        <a:t>Womens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 Only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Art Therapy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2-4pm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Hub Inductions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Meet the team and enroll!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1pm -4pm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78779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21050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5565B66A-A24D-5208-7446-B55E5A8780CF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B04AB62-4DD9-71E6-1D0A-7AD33FD5AD28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BB5741B6-E3C7-6AFF-8B47-15FF3F5DD6C5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600" b="1" dirty="0">
                  <a:solidFill>
                    <a:srgbClr val="FFFFFF"/>
                  </a:solidFill>
                  <a:latin typeface="DM Sans"/>
                </a:rPr>
                <a:t>Bl</a:t>
              </a:r>
              <a:r>
                <a:rPr lang="en-US" sz="1600" b="1" dirty="0">
                  <a:solidFill>
                    <a:schemeClr val="bg1"/>
                  </a:solidFill>
                  <a:latin typeface="DM Sans"/>
                </a:rPr>
                <a:t>ackpool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Temporary Address: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Blackpool Enterprise Centre, Lytham Rd, Blackpool, FY4 1EW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chemeClr val="bg1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Contacts: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chemeClr val="bg1"/>
                  </a:solidFill>
                  <a:latin typeface="DM Sans" pitchFamily="2" charset="0"/>
                </a:rPr>
                <a:t>Christine: </a:t>
              </a:r>
              <a:r>
                <a:rPr lang="en-GB" sz="1200" b="1" dirty="0">
                  <a:solidFill>
                    <a:schemeClr val="bg1"/>
                  </a:solidFill>
                  <a:latin typeface="DM Sans" pitchFamily="2" charset="0"/>
                </a:rPr>
                <a:t>07502299992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b="1" dirty="0">
                  <a:solidFill>
                    <a:schemeClr val="bg1"/>
                  </a:solidFill>
                  <a:latin typeface="DM Sans Bold" panose="020B0604020202020204" charset="0"/>
                </a:rPr>
                <a:t>Leah: 07501 627639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7AFA4DEA-9814-5636-98BC-BD54B54FE872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7DFC8749-D3AA-2CA5-17AF-DC59F031727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B84DFD8-8649-492E-5CE9-3CD21A2DDCD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0BAF5A40-817C-E143-A667-2B38B69AB99D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FC320C3A-8048-33B3-8872-4421DD244BA0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D87A82BB-27E9-728E-7DA2-A6793524705C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DA5D815B-659E-68EE-D670-E405C83027DC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91331896-DAE8-02AF-6D97-CB562D8ED9D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475DF364-3247-1169-B5C9-2C41C913961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27B5A33A-E65A-42E9-0A32-69B2A8632612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5861730F-56EF-528B-E843-3A8D40259F1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487A2620-CCCE-B418-EEEC-48E1080F571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1E87DE8A-F79C-CA8B-3072-6DFB7C88473E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80D8F53F-8D42-1288-06CB-2E649DEC5EF9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765D1BD0-BC42-D15C-445E-38E038AD438F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218BA054-769D-4E38-358C-1A8B22559D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sp>
        <p:nvSpPr>
          <p:cNvPr id="57" name="TextBox 64">
            <a:extLst>
              <a:ext uri="{FF2B5EF4-FFF2-40B4-BE49-F238E27FC236}">
                <a16:creationId xmlns:a16="http://schemas.microsoft.com/office/drawing/2014/main" id="{BA288653-B16C-61EF-11CC-4E1E9C007DBB}"/>
              </a:ext>
            </a:extLst>
          </p:cNvPr>
          <p:cNvSpPr txBox="1"/>
          <p:nvPr/>
        </p:nvSpPr>
        <p:spPr>
          <a:xfrm>
            <a:off x="8807680" y="2163443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sp>
        <p:nvSpPr>
          <p:cNvPr id="75" name="TextBox 67">
            <a:extLst>
              <a:ext uri="{FF2B5EF4-FFF2-40B4-BE49-F238E27FC236}">
                <a16:creationId xmlns:a16="http://schemas.microsoft.com/office/drawing/2014/main" id="{D17419C7-A4DF-1196-186B-0A2340A8534B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10177F99-7166-C89E-F3CE-DAD84BCFCA27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January 2026</a:t>
            </a:r>
          </a:p>
        </p:txBody>
      </p:sp>
      <p:grpSp>
        <p:nvGrpSpPr>
          <p:cNvPr id="15" name="Group 65">
            <a:extLst>
              <a:ext uri="{FF2B5EF4-FFF2-40B4-BE49-F238E27FC236}">
                <a16:creationId xmlns:a16="http://schemas.microsoft.com/office/drawing/2014/main" id="{8641F6F6-CF37-3D27-D27D-EDE6717196CC}"/>
              </a:ext>
            </a:extLst>
          </p:cNvPr>
          <p:cNvGrpSpPr/>
          <p:nvPr/>
        </p:nvGrpSpPr>
        <p:grpSpPr>
          <a:xfrm>
            <a:off x="3815828" y="7022032"/>
            <a:ext cx="220832" cy="229670"/>
            <a:chOff x="0" y="-184929"/>
            <a:chExt cx="812800" cy="845329"/>
          </a:xfrm>
        </p:grpSpPr>
        <p:sp>
          <p:nvSpPr>
            <p:cNvPr id="89" name="Freeform 66">
              <a:extLst>
                <a:ext uri="{FF2B5EF4-FFF2-40B4-BE49-F238E27FC236}">
                  <a16:creationId xmlns:a16="http://schemas.microsoft.com/office/drawing/2014/main" id="{746B76E2-CE1A-2566-55E2-BB7BABD9BD16}"/>
                </a:ext>
              </a:extLst>
            </p:cNvPr>
            <p:cNvSpPr/>
            <p:nvPr/>
          </p:nvSpPr>
          <p:spPr>
            <a:xfrm>
              <a:off x="0" y="-184929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TextBox 67">
              <a:extLst>
                <a:ext uri="{FF2B5EF4-FFF2-40B4-BE49-F238E27FC236}">
                  <a16:creationId xmlns:a16="http://schemas.microsoft.com/office/drawing/2014/main" id="{6977276C-3357-D00D-B1F3-719581E8483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9" name="Group 65">
            <a:extLst>
              <a:ext uri="{FF2B5EF4-FFF2-40B4-BE49-F238E27FC236}">
                <a16:creationId xmlns:a16="http://schemas.microsoft.com/office/drawing/2014/main" id="{A550F697-0DF9-EF41-80C4-96A99CB8DBB2}"/>
              </a:ext>
            </a:extLst>
          </p:cNvPr>
          <p:cNvGrpSpPr/>
          <p:nvPr/>
        </p:nvGrpSpPr>
        <p:grpSpPr>
          <a:xfrm>
            <a:off x="5446711" y="6986106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C0EA15B0-896F-D3D0-6EDC-355786299B7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078FDC15-390C-ED26-53F7-C7E6E3E223A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" name="Group 65">
            <a:extLst>
              <a:ext uri="{FF2B5EF4-FFF2-40B4-BE49-F238E27FC236}">
                <a16:creationId xmlns:a16="http://schemas.microsoft.com/office/drawing/2014/main" id="{2F765868-A38D-FCEB-0B9F-8D055AB92383}"/>
              </a:ext>
            </a:extLst>
          </p:cNvPr>
          <p:cNvGrpSpPr/>
          <p:nvPr/>
        </p:nvGrpSpPr>
        <p:grpSpPr>
          <a:xfrm>
            <a:off x="3897857" y="1281302"/>
            <a:ext cx="220832" cy="193228"/>
            <a:chOff x="0" y="0"/>
            <a:chExt cx="812800" cy="711200"/>
          </a:xfrm>
        </p:grpSpPr>
        <p:sp>
          <p:nvSpPr>
            <p:cNvPr id="82" name="Freeform 66">
              <a:extLst>
                <a:ext uri="{FF2B5EF4-FFF2-40B4-BE49-F238E27FC236}">
                  <a16:creationId xmlns:a16="http://schemas.microsoft.com/office/drawing/2014/main" id="{9F7F6E60-C2C4-9482-B36E-B2F934103DA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67">
              <a:extLst>
                <a:ext uri="{FF2B5EF4-FFF2-40B4-BE49-F238E27FC236}">
                  <a16:creationId xmlns:a16="http://schemas.microsoft.com/office/drawing/2014/main" id="{1BDF8860-E922-BD0E-B14E-AD2ABDB71A6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439A8CDA-0C8D-2975-54C7-86E8AAE051DF}"/>
              </a:ext>
            </a:extLst>
          </p:cNvPr>
          <p:cNvGrpSpPr/>
          <p:nvPr/>
        </p:nvGrpSpPr>
        <p:grpSpPr>
          <a:xfrm>
            <a:off x="5523340" y="1274880"/>
            <a:ext cx="220832" cy="193228"/>
            <a:chOff x="0" y="0"/>
            <a:chExt cx="812800" cy="711200"/>
          </a:xfrm>
        </p:grpSpPr>
        <p:sp>
          <p:nvSpPr>
            <p:cNvPr id="80" name="Freeform 66">
              <a:extLst>
                <a:ext uri="{FF2B5EF4-FFF2-40B4-BE49-F238E27FC236}">
                  <a16:creationId xmlns:a16="http://schemas.microsoft.com/office/drawing/2014/main" id="{56A20DD4-793B-AD28-D29A-DA01AC7970A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7">
              <a:extLst>
                <a:ext uri="{FF2B5EF4-FFF2-40B4-BE49-F238E27FC236}">
                  <a16:creationId xmlns:a16="http://schemas.microsoft.com/office/drawing/2014/main" id="{5FC0409E-0D33-0B7D-C8C3-943A1499A5F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3" name="Group 65">
            <a:extLst>
              <a:ext uri="{FF2B5EF4-FFF2-40B4-BE49-F238E27FC236}">
                <a16:creationId xmlns:a16="http://schemas.microsoft.com/office/drawing/2014/main" id="{852429B1-0101-A3F5-109B-AF9D23706235}"/>
              </a:ext>
            </a:extLst>
          </p:cNvPr>
          <p:cNvGrpSpPr/>
          <p:nvPr/>
        </p:nvGrpSpPr>
        <p:grpSpPr>
          <a:xfrm>
            <a:off x="7286843" y="1308626"/>
            <a:ext cx="220832" cy="193228"/>
            <a:chOff x="0" y="0"/>
            <a:chExt cx="812800" cy="711200"/>
          </a:xfrm>
        </p:grpSpPr>
        <p:sp>
          <p:nvSpPr>
            <p:cNvPr id="74" name="Freeform 66">
              <a:extLst>
                <a:ext uri="{FF2B5EF4-FFF2-40B4-BE49-F238E27FC236}">
                  <a16:creationId xmlns:a16="http://schemas.microsoft.com/office/drawing/2014/main" id="{0A89BAE1-5E61-EF40-B1ED-F8CB8D444F1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9" name="TextBox 67">
              <a:extLst>
                <a:ext uri="{FF2B5EF4-FFF2-40B4-BE49-F238E27FC236}">
                  <a16:creationId xmlns:a16="http://schemas.microsoft.com/office/drawing/2014/main" id="{07C24E7C-1337-D779-22E4-554BFC26F17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0" name="Group 65">
            <a:extLst>
              <a:ext uri="{FF2B5EF4-FFF2-40B4-BE49-F238E27FC236}">
                <a16:creationId xmlns:a16="http://schemas.microsoft.com/office/drawing/2014/main" id="{57FCBBD9-3763-0148-2810-0ECB45381DD0}"/>
              </a:ext>
            </a:extLst>
          </p:cNvPr>
          <p:cNvGrpSpPr/>
          <p:nvPr/>
        </p:nvGrpSpPr>
        <p:grpSpPr>
          <a:xfrm>
            <a:off x="8822659" y="1292756"/>
            <a:ext cx="220832" cy="193228"/>
            <a:chOff x="0" y="0"/>
            <a:chExt cx="812800" cy="711200"/>
          </a:xfrm>
        </p:grpSpPr>
        <p:sp>
          <p:nvSpPr>
            <p:cNvPr id="69" name="Freeform 66">
              <a:extLst>
                <a:ext uri="{FF2B5EF4-FFF2-40B4-BE49-F238E27FC236}">
                  <a16:creationId xmlns:a16="http://schemas.microsoft.com/office/drawing/2014/main" id="{2F7A2344-735E-754B-8E63-A0A75251DC9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3" name="TextBox 67">
              <a:extLst>
                <a:ext uri="{FF2B5EF4-FFF2-40B4-BE49-F238E27FC236}">
                  <a16:creationId xmlns:a16="http://schemas.microsoft.com/office/drawing/2014/main" id="{742C16E0-4D95-94F7-7FA1-2B5F6194F2E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5">
            <a:extLst>
              <a:ext uri="{FF2B5EF4-FFF2-40B4-BE49-F238E27FC236}">
                <a16:creationId xmlns:a16="http://schemas.microsoft.com/office/drawing/2014/main" id="{6B19C854-565D-22FA-1FA4-22CC9F195D20}"/>
              </a:ext>
            </a:extLst>
          </p:cNvPr>
          <p:cNvGrpSpPr/>
          <p:nvPr/>
        </p:nvGrpSpPr>
        <p:grpSpPr>
          <a:xfrm>
            <a:off x="10354518" y="1326829"/>
            <a:ext cx="220832" cy="193228"/>
            <a:chOff x="0" y="0"/>
            <a:chExt cx="812800" cy="711200"/>
          </a:xfrm>
        </p:grpSpPr>
        <p:sp>
          <p:nvSpPr>
            <p:cNvPr id="54" name="Freeform 66">
              <a:extLst>
                <a:ext uri="{FF2B5EF4-FFF2-40B4-BE49-F238E27FC236}">
                  <a16:creationId xmlns:a16="http://schemas.microsoft.com/office/drawing/2014/main" id="{76790449-EE2F-E858-D9AB-4A0DFF7E8C9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TextBox 67">
              <a:extLst>
                <a:ext uri="{FF2B5EF4-FFF2-40B4-BE49-F238E27FC236}">
                  <a16:creationId xmlns:a16="http://schemas.microsoft.com/office/drawing/2014/main" id="{D6DFD472-775D-BDC1-DB5D-6404B1B10CB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2" name="Group 65">
            <a:extLst>
              <a:ext uri="{FF2B5EF4-FFF2-40B4-BE49-F238E27FC236}">
                <a16:creationId xmlns:a16="http://schemas.microsoft.com/office/drawing/2014/main" id="{ABEE2C43-9846-715D-F574-22A0399330D9}"/>
              </a:ext>
            </a:extLst>
          </p:cNvPr>
          <p:cNvGrpSpPr/>
          <p:nvPr/>
        </p:nvGrpSpPr>
        <p:grpSpPr>
          <a:xfrm>
            <a:off x="7087169" y="6977594"/>
            <a:ext cx="220832" cy="193228"/>
            <a:chOff x="0" y="0"/>
            <a:chExt cx="812800" cy="711200"/>
          </a:xfrm>
        </p:grpSpPr>
        <p:sp>
          <p:nvSpPr>
            <p:cNvPr id="51" name="Freeform 66">
              <a:extLst>
                <a:ext uri="{FF2B5EF4-FFF2-40B4-BE49-F238E27FC236}">
                  <a16:creationId xmlns:a16="http://schemas.microsoft.com/office/drawing/2014/main" id="{D00597B5-B47A-8F7C-C9F9-DD34864115C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7">
              <a:extLst>
                <a:ext uri="{FF2B5EF4-FFF2-40B4-BE49-F238E27FC236}">
                  <a16:creationId xmlns:a16="http://schemas.microsoft.com/office/drawing/2014/main" id="{50D92069-3400-D6C6-3CA4-EB8A2234B9F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7" name="Group 65">
            <a:extLst>
              <a:ext uri="{FF2B5EF4-FFF2-40B4-BE49-F238E27FC236}">
                <a16:creationId xmlns:a16="http://schemas.microsoft.com/office/drawing/2014/main" id="{4FD079AF-00BF-35C5-190A-5E5BB54CA585}"/>
              </a:ext>
            </a:extLst>
          </p:cNvPr>
          <p:cNvGrpSpPr/>
          <p:nvPr/>
        </p:nvGrpSpPr>
        <p:grpSpPr>
          <a:xfrm>
            <a:off x="8656491" y="6974033"/>
            <a:ext cx="220832" cy="193228"/>
            <a:chOff x="0" y="0"/>
            <a:chExt cx="812800" cy="711200"/>
          </a:xfrm>
        </p:grpSpPr>
        <p:sp>
          <p:nvSpPr>
            <p:cNvPr id="44" name="Freeform 66">
              <a:extLst>
                <a:ext uri="{FF2B5EF4-FFF2-40B4-BE49-F238E27FC236}">
                  <a16:creationId xmlns:a16="http://schemas.microsoft.com/office/drawing/2014/main" id="{8260B027-8260-80EA-D075-EFBAA74D54B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TextBox 67">
              <a:extLst>
                <a:ext uri="{FF2B5EF4-FFF2-40B4-BE49-F238E27FC236}">
                  <a16:creationId xmlns:a16="http://schemas.microsoft.com/office/drawing/2014/main" id="{82F8E030-012B-8652-B6AC-0BB63F937CC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1" name="Group 65">
            <a:extLst>
              <a:ext uri="{FF2B5EF4-FFF2-40B4-BE49-F238E27FC236}">
                <a16:creationId xmlns:a16="http://schemas.microsoft.com/office/drawing/2014/main" id="{04AFFBDE-8F6A-6186-9518-1FBC4EFF5813}"/>
              </a:ext>
            </a:extLst>
          </p:cNvPr>
          <p:cNvGrpSpPr/>
          <p:nvPr/>
        </p:nvGrpSpPr>
        <p:grpSpPr>
          <a:xfrm>
            <a:off x="10282160" y="6957096"/>
            <a:ext cx="220832" cy="193228"/>
            <a:chOff x="0" y="0"/>
            <a:chExt cx="812800" cy="711200"/>
          </a:xfrm>
        </p:grpSpPr>
        <p:sp>
          <p:nvSpPr>
            <p:cNvPr id="42" name="Freeform 66">
              <a:extLst>
                <a:ext uri="{FF2B5EF4-FFF2-40B4-BE49-F238E27FC236}">
                  <a16:creationId xmlns:a16="http://schemas.microsoft.com/office/drawing/2014/main" id="{C1B944FB-F6FE-ABA9-5053-78B9ADDF3BD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TextBox 67">
              <a:extLst>
                <a:ext uri="{FF2B5EF4-FFF2-40B4-BE49-F238E27FC236}">
                  <a16:creationId xmlns:a16="http://schemas.microsoft.com/office/drawing/2014/main" id="{3722A854-0580-34EC-EBC3-1FAB7431D22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475F3A38-F097-0CC7-0332-1C04A83FD0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9912" y="1951643"/>
            <a:ext cx="1210594" cy="88260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E59D93C-413D-1A4F-A310-E3E9FDF630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83697" y="1951643"/>
            <a:ext cx="1324304" cy="73683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6E8C22C-ECDA-B6A5-27EC-729CCBDAC1F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75053" y="2038048"/>
            <a:ext cx="1036320" cy="56401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A82E152-4DC5-A740-13CF-F3CBC1EC96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38047" y="2065283"/>
            <a:ext cx="1116471" cy="65532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4716E934-7120-8C7C-005B-274EF2B15A6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19226" y="5481348"/>
            <a:ext cx="853246" cy="836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796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6356A-A05D-FA59-DEBB-0ABA920B60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EC2C890-B07E-2B48-440C-326EBB72F3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294592"/>
              </p:ext>
            </p:extLst>
          </p:nvPr>
        </p:nvGraphicFramePr>
        <p:xfrm>
          <a:off x="2624417" y="618498"/>
          <a:ext cx="7953573" cy="6809994"/>
        </p:xfrm>
        <a:graphic>
          <a:graphicData uri="http://schemas.openxmlformats.org/drawingml/2006/table">
            <a:tbl>
              <a:tblPr/>
              <a:tblGrid>
                <a:gridCol w="150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95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867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19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 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20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21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22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9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</a:t>
                      </a:r>
                      <a:r>
                        <a:rPr lang="en-US" sz="900" b="0" dirty="0" err="1">
                          <a:solidFill>
                            <a:srgbClr val="000000"/>
                          </a:solidFill>
                          <a:latin typeface="DM Sans"/>
                        </a:rPr>
                        <a:t>Hub</a:t>
                      </a: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open from 9:30 for breakfast &amp; drop-in support!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2603364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Interview Preparation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 to 12 noon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Mock interviews and interview techniques session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Complete a course with Digital college with our facilitator 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10am-12pm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FF0000"/>
                          </a:solidFill>
                          <a:latin typeface="DM Sans"/>
                        </a:rPr>
                        <a:t>CBT with Aisha- All day Appointments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Please speak to a Support Worker for an appointment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TIPP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10:30am to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Supported Arts and Crafts session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Goal setting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New Year – New Start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to 12 noon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4261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Hub Inductions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Meet the team and Enrol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1-4 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Therapeutic arts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Session with the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Team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1:30pm to 3:30pm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Job Shop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 – 3pm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Supported job search session  with access to GC exclusive jobs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 err="1">
                          <a:solidFill>
                            <a:srgbClr val="000000"/>
                          </a:solidFill>
                          <a:latin typeface="DM Sans"/>
                        </a:rPr>
                        <a:t>Womens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 Only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Enrolments 1-2pm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Benefits Support Session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2-4pm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Hub Inductions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Meet the team and Enrol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1-4 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574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4490C83B-B567-7CAB-8D9C-9FF4103A1D12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BDCDB39B-7B2B-9164-FC9D-E5329D4B182B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CF40998-73AD-6989-2362-7D0049B39D85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600" b="1" dirty="0">
                  <a:solidFill>
                    <a:srgbClr val="FFFFFF"/>
                  </a:solidFill>
                  <a:latin typeface="DM Sans"/>
                </a:rPr>
                <a:t>Bl</a:t>
              </a:r>
              <a:r>
                <a:rPr lang="en-US" sz="1600" b="1" dirty="0">
                  <a:solidFill>
                    <a:schemeClr val="bg1"/>
                  </a:solidFill>
                  <a:latin typeface="DM Sans"/>
                </a:rPr>
                <a:t>ackpool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Temporary Address: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Blackpool Enterprise Centre, Lytham Rd, Blackpool, FY4 1EW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chemeClr val="bg1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Contacts: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chemeClr val="bg1"/>
                  </a:solidFill>
                  <a:latin typeface="DM Sans" pitchFamily="2" charset="0"/>
                </a:rPr>
                <a:t>Christine: </a:t>
              </a:r>
              <a:r>
                <a:rPr lang="en-GB" sz="1200" b="1" dirty="0">
                  <a:solidFill>
                    <a:schemeClr val="bg1"/>
                  </a:solidFill>
                  <a:latin typeface="DM Sans" pitchFamily="2" charset="0"/>
                </a:rPr>
                <a:t>07502299992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b="1" dirty="0">
                  <a:solidFill>
                    <a:schemeClr val="bg1"/>
                  </a:solidFill>
                  <a:latin typeface="DM Sans Bold" panose="020B0604020202020204" charset="0"/>
                </a:rPr>
                <a:t>Leah: 07501 627639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C427E838-B8EC-366C-2F02-F37501166D20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68138AD0-DE8D-D42D-B3E2-5FBC5D555EF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161884AC-02D3-84C0-6012-DB9DBF184D61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ACB3F391-E75F-4A80-C082-B9C2814FF02B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73AC6431-F092-B01D-D38F-69DA828D57A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DDFA2F8B-C1D2-6065-4B2D-2FE6C782AD2A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DF9AA336-DAF8-9202-5D16-33659E7E07F4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D04060F1-A199-0BB6-BD94-4556BE5D23E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20E5F3E2-6D4A-A1E8-0E22-317F8D4F2AB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F9F50256-DD27-8D35-669D-5C7406E8C82C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4EC2B79C-0649-6FAA-B729-6F822F13BDE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D4C824D6-5415-B618-9B6A-9817F272D24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89444D4E-50C4-A4EB-D13A-646DFFC88F01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97769BE5-F768-99B3-739E-A2C7E66F3FB1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D2C85D50-C2BA-305A-98DC-8DBDE6602CDD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3A1FF9B9-3F6D-45AD-E92C-2976C46CBB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sp>
        <p:nvSpPr>
          <p:cNvPr id="18" name="TextBox 48">
            <a:extLst>
              <a:ext uri="{FF2B5EF4-FFF2-40B4-BE49-F238E27FC236}">
                <a16:creationId xmlns:a16="http://schemas.microsoft.com/office/drawing/2014/main" id="{412B895B-81CC-A1CB-AFBD-908C080D02A9}"/>
              </a:ext>
            </a:extLst>
          </p:cNvPr>
          <p:cNvSpPr txBox="1"/>
          <p:nvPr/>
        </p:nvSpPr>
        <p:spPr>
          <a:xfrm rot="2700000">
            <a:off x="3709109" y="2117122"/>
            <a:ext cx="192834" cy="203164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sp>
        <p:nvSpPr>
          <p:cNvPr id="40" name="TextBox 67">
            <a:extLst>
              <a:ext uri="{FF2B5EF4-FFF2-40B4-BE49-F238E27FC236}">
                <a16:creationId xmlns:a16="http://schemas.microsoft.com/office/drawing/2014/main" id="{A4922296-A6D9-B9F1-FB70-5554D9D3F4B3}"/>
              </a:ext>
            </a:extLst>
          </p:cNvPr>
          <p:cNvSpPr txBox="1"/>
          <p:nvPr/>
        </p:nvSpPr>
        <p:spPr>
          <a:xfrm>
            <a:off x="3883712" y="5153726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75" name="TextBox 67">
            <a:extLst>
              <a:ext uri="{FF2B5EF4-FFF2-40B4-BE49-F238E27FC236}">
                <a16:creationId xmlns:a16="http://schemas.microsoft.com/office/drawing/2014/main" id="{F9ACFD6C-19F0-0F38-C1CC-2A1CFF03B343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7" name="TextBox 67">
            <a:extLst>
              <a:ext uri="{FF2B5EF4-FFF2-40B4-BE49-F238E27FC236}">
                <a16:creationId xmlns:a16="http://schemas.microsoft.com/office/drawing/2014/main" id="{6919D59F-3B38-1D02-B888-7A03A4E49473}"/>
              </a:ext>
            </a:extLst>
          </p:cNvPr>
          <p:cNvSpPr txBox="1"/>
          <p:nvPr/>
        </p:nvSpPr>
        <p:spPr>
          <a:xfrm>
            <a:off x="7450366" y="2344046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9AB590F5-7DB1-78BB-65CF-58836212E625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January 2026</a:t>
            </a: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E2EBC63C-6E9F-406A-B0C0-31B587E9C062}"/>
              </a:ext>
            </a:extLst>
          </p:cNvPr>
          <p:cNvGrpSpPr/>
          <p:nvPr/>
        </p:nvGrpSpPr>
        <p:grpSpPr>
          <a:xfrm>
            <a:off x="3773296" y="1333007"/>
            <a:ext cx="6735458" cy="6025025"/>
            <a:chOff x="3773296" y="1333007"/>
            <a:chExt cx="6735458" cy="6025025"/>
          </a:xfrm>
        </p:grpSpPr>
        <p:grpSp>
          <p:nvGrpSpPr>
            <p:cNvPr id="33" name="Group 65">
              <a:extLst>
                <a:ext uri="{FF2B5EF4-FFF2-40B4-BE49-F238E27FC236}">
                  <a16:creationId xmlns:a16="http://schemas.microsoft.com/office/drawing/2014/main" id="{28466E27-AEE3-8650-D2C2-7BF652422E71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34" name="Freeform 66">
                <a:extLst>
                  <a:ext uri="{FF2B5EF4-FFF2-40B4-BE49-F238E27FC236}">
                    <a16:creationId xmlns:a16="http://schemas.microsoft.com/office/drawing/2014/main" id="{85FA1A24-AE8D-21A1-CAFC-093A1A42F96B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TextBox 67">
                <a:extLst>
                  <a:ext uri="{FF2B5EF4-FFF2-40B4-BE49-F238E27FC236}">
                    <a16:creationId xmlns:a16="http://schemas.microsoft.com/office/drawing/2014/main" id="{2ED1A264-0055-8C4C-A55B-FD92D91392C1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6" name="Group 65">
              <a:extLst>
                <a:ext uri="{FF2B5EF4-FFF2-40B4-BE49-F238E27FC236}">
                  <a16:creationId xmlns:a16="http://schemas.microsoft.com/office/drawing/2014/main" id="{F59616D2-5621-68ED-513C-5A8079126A60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97" name="Freeform 66">
                <a:extLst>
                  <a:ext uri="{FF2B5EF4-FFF2-40B4-BE49-F238E27FC236}">
                    <a16:creationId xmlns:a16="http://schemas.microsoft.com/office/drawing/2014/main" id="{74335C2E-BEA3-3709-E88D-1D633FA76183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8" name="TextBox 67">
                <a:extLst>
                  <a:ext uri="{FF2B5EF4-FFF2-40B4-BE49-F238E27FC236}">
                    <a16:creationId xmlns:a16="http://schemas.microsoft.com/office/drawing/2014/main" id="{1B6ED0A6-F84E-5145-D295-6AB11A63437F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3" name="Group 65">
              <a:extLst>
                <a:ext uri="{FF2B5EF4-FFF2-40B4-BE49-F238E27FC236}">
                  <a16:creationId xmlns:a16="http://schemas.microsoft.com/office/drawing/2014/main" id="{5F32A675-683C-4C64-F1F8-364197AA8924}"/>
                </a:ext>
              </a:extLst>
            </p:cNvPr>
            <p:cNvGrpSpPr/>
            <p:nvPr/>
          </p:nvGrpSpPr>
          <p:grpSpPr>
            <a:xfrm>
              <a:off x="3855325" y="1387632"/>
              <a:ext cx="220832" cy="193228"/>
              <a:chOff x="0" y="0"/>
              <a:chExt cx="812800" cy="711200"/>
            </a:xfrm>
          </p:grpSpPr>
          <p:sp>
            <p:nvSpPr>
              <p:cNvPr id="14" name="Freeform 66">
                <a:extLst>
                  <a:ext uri="{FF2B5EF4-FFF2-40B4-BE49-F238E27FC236}">
                    <a16:creationId xmlns:a16="http://schemas.microsoft.com/office/drawing/2014/main" id="{9587A16D-CB72-0FAD-1D6E-46B8E4AB2D4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TextBox 67">
                <a:extLst>
                  <a:ext uri="{FF2B5EF4-FFF2-40B4-BE49-F238E27FC236}">
                    <a16:creationId xmlns:a16="http://schemas.microsoft.com/office/drawing/2014/main" id="{33C4A452-8252-F75C-0FA5-B2A16591EDF6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9" name="Group 65">
              <a:extLst>
                <a:ext uri="{FF2B5EF4-FFF2-40B4-BE49-F238E27FC236}">
                  <a16:creationId xmlns:a16="http://schemas.microsoft.com/office/drawing/2014/main" id="{8EAAC3D6-9B90-FE19-E175-00A690CCA621}"/>
                </a:ext>
              </a:extLst>
            </p:cNvPr>
            <p:cNvGrpSpPr/>
            <p:nvPr/>
          </p:nvGrpSpPr>
          <p:grpSpPr>
            <a:xfrm>
              <a:off x="5480808" y="1381210"/>
              <a:ext cx="220832" cy="193228"/>
              <a:chOff x="0" y="0"/>
              <a:chExt cx="812800" cy="711200"/>
            </a:xfrm>
          </p:grpSpPr>
          <p:sp>
            <p:nvSpPr>
              <p:cNvPr id="20" name="Freeform 66">
                <a:extLst>
                  <a:ext uri="{FF2B5EF4-FFF2-40B4-BE49-F238E27FC236}">
                    <a16:creationId xmlns:a16="http://schemas.microsoft.com/office/drawing/2014/main" id="{FB5D87F3-ECCD-795A-4C25-464CBA8BCED3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TextBox 67">
                <a:extLst>
                  <a:ext uri="{FF2B5EF4-FFF2-40B4-BE49-F238E27FC236}">
                    <a16:creationId xmlns:a16="http://schemas.microsoft.com/office/drawing/2014/main" id="{3A039A74-3E23-01B3-7A3D-9197C0331402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3" name="Group 65">
              <a:extLst>
                <a:ext uri="{FF2B5EF4-FFF2-40B4-BE49-F238E27FC236}">
                  <a16:creationId xmlns:a16="http://schemas.microsoft.com/office/drawing/2014/main" id="{71E4C930-329E-A7B9-B82D-7B2D17B527B1}"/>
                </a:ext>
              </a:extLst>
            </p:cNvPr>
            <p:cNvGrpSpPr/>
            <p:nvPr/>
          </p:nvGrpSpPr>
          <p:grpSpPr>
            <a:xfrm>
              <a:off x="7092931" y="1342532"/>
              <a:ext cx="220832" cy="193228"/>
              <a:chOff x="0" y="0"/>
              <a:chExt cx="812800" cy="711200"/>
            </a:xfrm>
          </p:grpSpPr>
          <p:sp>
            <p:nvSpPr>
              <p:cNvPr id="30" name="Freeform 66">
                <a:extLst>
                  <a:ext uri="{FF2B5EF4-FFF2-40B4-BE49-F238E27FC236}">
                    <a16:creationId xmlns:a16="http://schemas.microsoft.com/office/drawing/2014/main" id="{5919EBA4-89FE-E688-99DC-6A59CBDE7E0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TextBox 67">
                <a:extLst>
                  <a:ext uri="{FF2B5EF4-FFF2-40B4-BE49-F238E27FC236}">
                    <a16:creationId xmlns:a16="http://schemas.microsoft.com/office/drawing/2014/main" id="{2AD6E097-AD07-FEA0-E492-4D7583A35E8D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32" name="Group 65">
              <a:extLst>
                <a:ext uri="{FF2B5EF4-FFF2-40B4-BE49-F238E27FC236}">
                  <a16:creationId xmlns:a16="http://schemas.microsoft.com/office/drawing/2014/main" id="{89619EE3-6E24-82A5-5AC0-3C87EB678B06}"/>
                </a:ext>
              </a:extLst>
            </p:cNvPr>
            <p:cNvGrpSpPr/>
            <p:nvPr/>
          </p:nvGrpSpPr>
          <p:grpSpPr>
            <a:xfrm>
              <a:off x="8614628" y="1366545"/>
              <a:ext cx="220832" cy="193228"/>
              <a:chOff x="0" y="0"/>
              <a:chExt cx="812800" cy="711200"/>
            </a:xfrm>
          </p:grpSpPr>
          <p:sp>
            <p:nvSpPr>
              <p:cNvPr id="37" name="Freeform 66">
                <a:extLst>
                  <a:ext uri="{FF2B5EF4-FFF2-40B4-BE49-F238E27FC236}">
                    <a16:creationId xmlns:a16="http://schemas.microsoft.com/office/drawing/2014/main" id="{E57D0EB0-5DDA-9ECD-B600-F0F85A55EA61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TextBox 67">
                <a:extLst>
                  <a:ext uri="{FF2B5EF4-FFF2-40B4-BE49-F238E27FC236}">
                    <a16:creationId xmlns:a16="http://schemas.microsoft.com/office/drawing/2014/main" id="{D6A4C03F-8C8A-588A-B93D-6C98E54DC158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2" name="Group 65">
              <a:extLst>
                <a:ext uri="{FF2B5EF4-FFF2-40B4-BE49-F238E27FC236}">
                  <a16:creationId xmlns:a16="http://schemas.microsoft.com/office/drawing/2014/main" id="{91687861-656D-9EF9-9E58-089938595117}"/>
                </a:ext>
              </a:extLst>
            </p:cNvPr>
            <p:cNvGrpSpPr/>
            <p:nvPr/>
          </p:nvGrpSpPr>
          <p:grpSpPr>
            <a:xfrm>
              <a:off x="10287922" y="1333007"/>
              <a:ext cx="220832" cy="193228"/>
              <a:chOff x="0" y="0"/>
              <a:chExt cx="812800" cy="711200"/>
            </a:xfrm>
          </p:grpSpPr>
          <p:sp>
            <p:nvSpPr>
              <p:cNvPr id="43" name="Freeform 66">
                <a:extLst>
                  <a:ext uri="{FF2B5EF4-FFF2-40B4-BE49-F238E27FC236}">
                    <a16:creationId xmlns:a16="http://schemas.microsoft.com/office/drawing/2014/main" id="{12D4C895-D8B6-126D-8209-A3D013BB91A0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TextBox 67">
                <a:extLst>
                  <a:ext uri="{FF2B5EF4-FFF2-40B4-BE49-F238E27FC236}">
                    <a16:creationId xmlns:a16="http://schemas.microsoft.com/office/drawing/2014/main" id="{26C032DC-D805-8DC6-D643-26169F990CF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5" name="Group 65">
              <a:extLst>
                <a:ext uri="{FF2B5EF4-FFF2-40B4-BE49-F238E27FC236}">
                  <a16:creationId xmlns:a16="http://schemas.microsoft.com/office/drawing/2014/main" id="{7DD27363-A29B-5F1C-DBAC-8EA30F7B9BC9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51" name="Freeform 66">
                <a:extLst>
                  <a:ext uri="{FF2B5EF4-FFF2-40B4-BE49-F238E27FC236}">
                    <a16:creationId xmlns:a16="http://schemas.microsoft.com/office/drawing/2014/main" id="{CB80C3BA-A561-E702-B6C1-9025F5C94C0B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TextBox 67">
                <a:extLst>
                  <a:ext uri="{FF2B5EF4-FFF2-40B4-BE49-F238E27FC236}">
                    <a16:creationId xmlns:a16="http://schemas.microsoft.com/office/drawing/2014/main" id="{4DAE9A98-B783-35E7-73E1-77E3BBAD7243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54" name="Group 65">
              <a:extLst>
                <a:ext uri="{FF2B5EF4-FFF2-40B4-BE49-F238E27FC236}">
                  <a16:creationId xmlns:a16="http://schemas.microsoft.com/office/drawing/2014/main" id="{340413B8-E167-C148-1AC2-3B5E2CA5E731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58" name="Freeform 66">
                <a:extLst>
                  <a:ext uri="{FF2B5EF4-FFF2-40B4-BE49-F238E27FC236}">
                    <a16:creationId xmlns:a16="http://schemas.microsoft.com/office/drawing/2014/main" id="{69605B0B-4A0C-D889-77FA-FC8985B0295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9" name="TextBox 67">
                <a:extLst>
                  <a:ext uri="{FF2B5EF4-FFF2-40B4-BE49-F238E27FC236}">
                    <a16:creationId xmlns:a16="http://schemas.microsoft.com/office/drawing/2014/main" id="{F694675A-D772-B50B-0AF2-7312080FD887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73" name="Group 65">
              <a:extLst>
                <a:ext uri="{FF2B5EF4-FFF2-40B4-BE49-F238E27FC236}">
                  <a16:creationId xmlns:a16="http://schemas.microsoft.com/office/drawing/2014/main" id="{D0B2C158-BA1A-1E88-9772-FED859C58A07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74" name="Freeform 66">
                <a:extLst>
                  <a:ext uri="{FF2B5EF4-FFF2-40B4-BE49-F238E27FC236}">
                    <a16:creationId xmlns:a16="http://schemas.microsoft.com/office/drawing/2014/main" id="{E4D266F2-A94E-620E-9E4E-CC7FD44F1A34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9" name="TextBox 67">
                <a:extLst>
                  <a:ext uri="{FF2B5EF4-FFF2-40B4-BE49-F238E27FC236}">
                    <a16:creationId xmlns:a16="http://schemas.microsoft.com/office/drawing/2014/main" id="{2FC6E09A-259B-586C-AD33-EBAF30209BB1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D2FF5507-8E2B-5DCD-F05D-9B47AEE8DB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79043" y="1951643"/>
            <a:ext cx="1324304" cy="73683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0402D0F-893F-7DBC-6856-2DC3800A366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12144" y="1869301"/>
            <a:ext cx="1036320" cy="56401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E4C44BB-D4D5-E2C4-8F1C-97FFB79E43F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9912" y="1951643"/>
            <a:ext cx="1210594" cy="88260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9FCA383-4277-0504-862C-BFC89D43E0C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1033" y="4438762"/>
            <a:ext cx="795667" cy="759734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772EB638-3402-D23A-2CE4-ABC917856E3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14572" y="5404453"/>
            <a:ext cx="853246" cy="836294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6BE358FA-474C-9181-3289-63A5C357F96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238047" y="2078346"/>
            <a:ext cx="1116471" cy="65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444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977A4D-1678-6265-B2AB-BDA3AC6CE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B00554E-1C49-85EE-9990-1A82C10E2E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592132"/>
              </p:ext>
            </p:extLst>
          </p:nvPr>
        </p:nvGraphicFramePr>
        <p:xfrm>
          <a:off x="2621777" y="655323"/>
          <a:ext cx="7875907" cy="6667600"/>
        </p:xfrm>
        <a:graphic>
          <a:graphicData uri="http://schemas.openxmlformats.org/drawingml/2006/table">
            <a:tbl>
              <a:tblPr/>
              <a:tblGrid>
                <a:gridCol w="1490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62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5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74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60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623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27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28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29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DM Sans Bold"/>
                        </a:rPr>
                        <a:t>Friday 30</a:t>
                      </a:r>
                      <a:r>
                        <a:rPr lang="en-US" sz="1100" baseline="3000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6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6352946"/>
                  </a:ext>
                </a:extLst>
              </a:tr>
              <a:tr h="2610924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10 am to 12 noon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anyone being released from custody)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Complete a course with Digital college with our facilitator 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10am-12pm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FF0000"/>
                          </a:solidFill>
                          <a:latin typeface="DM Sans"/>
                        </a:rPr>
                        <a:t>CBT with Aisha- All day Appointments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Please speak to a Support Worker for an appointment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TIPP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10:30am to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Supported Arts and Crafts session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National Cheese Lovers Day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10am - 12noon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Celebrate and make some cheese based recipes!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7032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Hub Inductions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Meet the team and Enrol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1-4 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Women Only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Enrolments 1-2pm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Complete a course with Digital College with our facilitator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2-4pm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Job Shop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 – 3pm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Supported job search session  with access to GC exclusive jobs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Women Only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Enrolment 1-2pm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Job Club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Supported </a:t>
                      </a:r>
                      <a:r>
                        <a:rPr lang="en-US" sz="900" b="0" dirty="0" err="1">
                          <a:solidFill>
                            <a:srgbClr val="000000"/>
                          </a:solidFill>
                          <a:latin typeface="DM Sans"/>
                        </a:rPr>
                        <a:t>jobsearch</a:t>
                      </a: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and access to GC exclusive vacancies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Hub Inductions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Meet the team and Enrol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1-4 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78779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21050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1B5DA799-000E-A956-C475-7A8A80FDBB77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C9732EB4-1BF2-CA6E-4B45-034C17225197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423A32D7-CE15-6762-A4C6-01A367D335BC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Bl</a:t>
              </a:r>
              <a:r>
                <a:rPr lang="en-US" b="1" dirty="0">
                  <a:solidFill>
                    <a:schemeClr val="bg1"/>
                  </a:solidFill>
                  <a:latin typeface="DM Sans"/>
                </a:rPr>
                <a:t>ackpool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Temporary Address: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Blackpool Enterprise Centre, Lytham Rd, Blackpool, FY4 1EW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chemeClr val="bg1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Contacts: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chemeClr val="bg1"/>
                  </a:solidFill>
                  <a:latin typeface="DM Sans" pitchFamily="2" charset="0"/>
                </a:rPr>
                <a:t>Christine: </a:t>
              </a:r>
              <a:r>
                <a:rPr lang="en-GB" sz="1200" b="1" dirty="0">
                  <a:solidFill>
                    <a:schemeClr val="bg1"/>
                  </a:solidFill>
                  <a:latin typeface="DM Sans" pitchFamily="2" charset="0"/>
                </a:rPr>
                <a:t>07502299992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b="1" dirty="0">
                  <a:solidFill>
                    <a:schemeClr val="bg1"/>
                  </a:solidFill>
                  <a:latin typeface="DM Sans Bold" panose="020B0604020202020204" charset="0"/>
                </a:rPr>
                <a:t>Leah: 07501 627639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DDC8F521-DB1B-417B-BBAE-FA2F7165BC00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45AC8711-B284-D42F-3FFE-F064E4A5CB0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4377F3CF-8B78-E2FB-2A1B-464E0D204BAA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AF06AA13-D4AF-C1EE-3DF2-D2B9BDC75DCF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4412230B-AF96-4128-A09D-96DAF51B517F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A4D2BE85-F521-BFE6-1EF0-13039DDCE669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A214A135-70E4-E630-9316-E693BF7F5199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FD8E2EB7-47BB-D5F4-F15A-51A19777588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3FEB5F7D-0FEF-8572-D036-E2E31AFFA86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A5F15FD4-AA2F-ED7D-4C7A-54C6B9F3809D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643725E3-F612-D89C-2148-D9FBFF8FD70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D477FD69-8127-3D95-6BF0-8A4E75A7170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547C7097-912E-1D3A-B16C-F82BE360A835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05CA4DB7-042D-517D-E9A9-EB744324BE54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235A1B5D-2052-247C-1357-E65F80A76C07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3EBC8914-F0BF-85D6-D708-5A872366CB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sp>
        <p:nvSpPr>
          <p:cNvPr id="75" name="TextBox 67">
            <a:extLst>
              <a:ext uri="{FF2B5EF4-FFF2-40B4-BE49-F238E27FC236}">
                <a16:creationId xmlns:a16="http://schemas.microsoft.com/office/drawing/2014/main" id="{6FC63531-4D4A-3CB8-80C1-3862785FBDA9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B95C2B10-A078-F0B9-7D3C-9E4AA429CFA0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January 2026</a:t>
            </a:r>
          </a:p>
        </p:txBody>
      </p:sp>
      <p:grpSp>
        <p:nvGrpSpPr>
          <p:cNvPr id="15" name="Group 65">
            <a:extLst>
              <a:ext uri="{FF2B5EF4-FFF2-40B4-BE49-F238E27FC236}">
                <a16:creationId xmlns:a16="http://schemas.microsoft.com/office/drawing/2014/main" id="{024C1580-EFF9-D8C9-DEDB-0CADCEDCF024}"/>
              </a:ext>
            </a:extLst>
          </p:cNvPr>
          <p:cNvGrpSpPr/>
          <p:nvPr/>
        </p:nvGrpSpPr>
        <p:grpSpPr>
          <a:xfrm>
            <a:off x="3815828" y="7022032"/>
            <a:ext cx="220832" cy="229670"/>
            <a:chOff x="0" y="-184929"/>
            <a:chExt cx="812800" cy="845329"/>
          </a:xfrm>
        </p:grpSpPr>
        <p:sp>
          <p:nvSpPr>
            <p:cNvPr id="89" name="Freeform 66">
              <a:extLst>
                <a:ext uri="{FF2B5EF4-FFF2-40B4-BE49-F238E27FC236}">
                  <a16:creationId xmlns:a16="http://schemas.microsoft.com/office/drawing/2014/main" id="{9E2D321D-4140-E1AA-4268-77D65731ADAD}"/>
                </a:ext>
              </a:extLst>
            </p:cNvPr>
            <p:cNvSpPr/>
            <p:nvPr/>
          </p:nvSpPr>
          <p:spPr>
            <a:xfrm>
              <a:off x="0" y="-184929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TextBox 67">
              <a:extLst>
                <a:ext uri="{FF2B5EF4-FFF2-40B4-BE49-F238E27FC236}">
                  <a16:creationId xmlns:a16="http://schemas.microsoft.com/office/drawing/2014/main" id="{F328BF2D-C77E-A833-A116-C4C18E46D12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9" name="Group 65">
            <a:extLst>
              <a:ext uri="{FF2B5EF4-FFF2-40B4-BE49-F238E27FC236}">
                <a16:creationId xmlns:a16="http://schemas.microsoft.com/office/drawing/2014/main" id="{641AD760-42AF-9324-545C-2311F9A3E6AC}"/>
              </a:ext>
            </a:extLst>
          </p:cNvPr>
          <p:cNvGrpSpPr/>
          <p:nvPr/>
        </p:nvGrpSpPr>
        <p:grpSpPr>
          <a:xfrm>
            <a:off x="5446711" y="6986106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1EC1CE05-3A1D-7CC7-0033-00260DA0F5C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64F63B80-53E7-9D52-6D1B-D4F6C75751B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" name="Group 65">
            <a:extLst>
              <a:ext uri="{FF2B5EF4-FFF2-40B4-BE49-F238E27FC236}">
                <a16:creationId xmlns:a16="http://schemas.microsoft.com/office/drawing/2014/main" id="{5065EE0B-C117-8088-3F8A-3B70E6F6197A}"/>
              </a:ext>
            </a:extLst>
          </p:cNvPr>
          <p:cNvGrpSpPr/>
          <p:nvPr/>
        </p:nvGrpSpPr>
        <p:grpSpPr>
          <a:xfrm>
            <a:off x="3897857" y="1281302"/>
            <a:ext cx="220832" cy="193228"/>
            <a:chOff x="0" y="0"/>
            <a:chExt cx="812800" cy="711200"/>
          </a:xfrm>
        </p:grpSpPr>
        <p:sp>
          <p:nvSpPr>
            <p:cNvPr id="82" name="Freeform 66">
              <a:extLst>
                <a:ext uri="{FF2B5EF4-FFF2-40B4-BE49-F238E27FC236}">
                  <a16:creationId xmlns:a16="http://schemas.microsoft.com/office/drawing/2014/main" id="{9737C661-8F02-8D32-C489-35FF0EB96A0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67">
              <a:extLst>
                <a:ext uri="{FF2B5EF4-FFF2-40B4-BE49-F238E27FC236}">
                  <a16:creationId xmlns:a16="http://schemas.microsoft.com/office/drawing/2014/main" id="{B126352F-43C9-3F7A-3166-44C569437C8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D8A34BA7-64A1-DA4B-EA93-238EA0DDC0EF}"/>
              </a:ext>
            </a:extLst>
          </p:cNvPr>
          <p:cNvGrpSpPr/>
          <p:nvPr/>
        </p:nvGrpSpPr>
        <p:grpSpPr>
          <a:xfrm>
            <a:off x="5523340" y="1274880"/>
            <a:ext cx="220832" cy="193228"/>
            <a:chOff x="0" y="0"/>
            <a:chExt cx="812800" cy="711200"/>
          </a:xfrm>
        </p:grpSpPr>
        <p:sp>
          <p:nvSpPr>
            <p:cNvPr id="80" name="Freeform 66">
              <a:extLst>
                <a:ext uri="{FF2B5EF4-FFF2-40B4-BE49-F238E27FC236}">
                  <a16:creationId xmlns:a16="http://schemas.microsoft.com/office/drawing/2014/main" id="{E37EF2F8-7959-2BEF-E93C-AF8EE537304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7">
              <a:extLst>
                <a:ext uri="{FF2B5EF4-FFF2-40B4-BE49-F238E27FC236}">
                  <a16:creationId xmlns:a16="http://schemas.microsoft.com/office/drawing/2014/main" id="{B480B20D-EDFA-4921-6074-B30D55B353B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3" name="Group 65">
            <a:extLst>
              <a:ext uri="{FF2B5EF4-FFF2-40B4-BE49-F238E27FC236}">
                <a16:creationId xmlns:a16="http://schemas.microsoft.com/office/drawing/2014/main" id="{1DB34942-9B53-4821-45AC-789AD4A56145}"/>
              </a:ext>
            </a:extLst>
          </p:cNvPr>
          <p:cNvGrpSpPr/>
          <p:nvPr/>
        </p:nvGrpSpPr>
        <p:grpSpPr>
          <a:xfrm>
            <a:off x="7286843" y="1308626"/>
            <a:ext cx="220832" cy="193228"/>
            <a:chOff x="0" y="0"/>
            <a:chExt cx="812800" cy="711200"/>
          </a:xfrm>
        </p:grpSpPr>
        <p:sp>
          <p:nvSpPr>
            <p:cNvPr id="74" name="Freeform 66">
              <a:extLst>
                <a:ext uri="{FF2B5EF4-FFF2-40B4-BE49-F238E27FC236}">
                  <a16:creationId xmlns:a16="http://schemas.microsoft.com/office/drawing/2014/main" id="{A95A463B-37EC-D833-F48B-6728CD9F19F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9" name="TextBox 67">
              <a:extLst>
                <a:ext uri="{FF2B5EF4-FFF2-40B4-BE49-F238E27FC236}">
                  <a16:creationId xmlns:a16="http://schemas.microsoft.com/office/drawing/2014/main" id="{5E6A947D-2AAB-9E22-027B-81321514370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0" name="Group 65">
            <a:extLst>
              <a:ext uri="{FF2B5EF4-FFF2-40B4-BE49-F238E27FC236}">
                <a16:creationId xmlns:a16="http://schemas.microsoft.com/office/drawing/2014/main" id="{AB198EB4-30A5-3DAA-09C0-205299D22BB4}"/>
              </a:ext>
            </a:extLst>
          </p:cNvPr>
          <p:cNvGrpSpPr/>
          <p:nvPr/>
        </p:nvGrpSpPr>
        <p:grpSpPr>
          <a:xfrm>
            <a:off x="8822659" y="1292756"/>
            <a:ext cx="220832" cy="193228"/>
            <a:chOff x="0" y="0"/>
            <a:chExt cx="812800" cy="711200"/>
          </a:xfrm>
        </p:grpSpPr>
        <p:sp>
          <p:nvSpPr>
            <p:cNvPr id="69" name="Freeform 66">
              <a:extLst>
                <a:ext uri="{FF2B5EF4-FFF2-40B4-BE49-F238E27FC236}">
                  <a16:creationId xmlns:a16="http://schemas.microsoft.com/office/drawing/2014/main" id="{0A895C07-BBB7-5422-5751-0E78D39AAA6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3" name="TextBox 67">
              <a:extLst>
                <a:ext uri="{FF2B5EF4-FFF2-40B4-BE49-F238E27FC236}">
                  <a16:creationId xmlns:a16="http://schemas.microsoft.com/office/drawing/2014/main" id="{3A3C1E86-7643-CD81-C540-79E6C1FE838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5">
            <a:extLst>
              <a:ext uri="{FF2B5EF4-FFF2-40B4-BE49-F238E27FC236}">
                <a16:creationId xmlns:a16="http://schemas.microsoft.com/office/drawing/2014/main" id="{CF472EE9-FDA0-A3B4-A59D-A84A71906E61}"/>
              </a:ext>
            </a:extLst>
          </p:cNvPr>
          <p:cNvGrpSpPr/>
          <p:nvPr/>
        </p:nvGrpSpPr>
        <p:grpSpPr>
          <a:xfrm>
            <a:off x="10354518" y="1326829"/>
            <a:ext cx="220832" cy="193228"/>
            <a:chOff x="0" y="0"/>
            <a:chExt cx="812800" cy="711200"/>
          </a:xfrm>
        </p:grpSpPr>
        <p:sp>
          <p:nvSpPr>
            <p:cNvPr id="54" name="Freeform 66">
              <a:extLst>
                <a:ext uri="{FF2B5EF4-FFF2-40B4-BE49-F238E27FC236}">
                  <a16:creationId xmlns:a16="http://schemas.microsoft.com/office/drawing/2014/main" id="{714C9BDB-C9A8-93F1-A604-B3CC8E2B386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TextBox 67">
              <a:extLst>
                <a:ext uri="{FF2B5EF4-FFF2-40B4-BE49-F238E27FC236}">
                  <a16:creationId xmlns:a16="http://schemas.microsoft.com/office/drawing/2014/main" id="{6FC29C14-5B41-73CA-3841-24334A4A8C5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2" name="Group 65">
            <a:extLst>
              <a:ext uri="{FF2B5EF4-FFF2-40B4-BE49-F238E27FC236}">
                <a16:creationId xmlns:a16="http://schemas.microsoft.com/office/drawing/2014/main" id="{715C13CC-E638-886E-EC40-389A49C8049D}"/>
              </a:ext>
            </a:extLst>
          </p:cNvPr>
          <p:cNvGrpSpPr/>
          <p:nvPr/>
        </p:nvGrpSpPr>
        <p:grpSpPr>
          <a:xfrm>
            <a:off x="7087169" y="6977594"/>
            <a:ext cx="220832" cy="193228"/>
            <a:chOff x="0" y="0"/>
            <a:chExt cx="812800" cy="711200"/>
          </a:xfrm>
        </p:grpSpPr>
        <p:sp>
          <p:nvSpPr>
            <p:cNvPr id="51" name="Freeform 66">
              <a:extLst>
                <a:ext uri="{FF2B5EF4-FFF2-40B4-BE49-F238E27FC236}">
                  <a16:creationId xmlns:a16="http://schemas.microsoft.com/office/drawing/2014/main" id="{13CDF72E-EA35-8AFA-3716-4082F3F0989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7">
              <a:extLst>
                <a:ext uri="{FF2B5EF4-FFF2-40B4-BE49-F238E27FC236}">
                  <a16:creationId xmlns:a16="http://schemas.microsoft.com/office/drawing/2014/main" id="{C9EEE8E4-4A08-43CC-11C4-244A4E20417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7" name="Group 65">
            <a:extLst>
              <a:ext uri="{FF2B5EF4-FFF2-40B4-BE49-F238E27FC236}">
                <a16:creationId xmlns:a16="http://schemas.microsoft.com/office/drawing/2014/main" id="{C1D96E4F-2D03-FC52-E99E-ABBCA16F2146}"/>
              </a:ext>
            </a:extLst>
          </p:cNvPr>
          <p:cNvGrpSpPr/>
          <p:nvPr/>
        </p:nvGrpSpPr>
        <p:grpSpPr>
          <a:xfrm>
            <a:off x="8656491" y="6974033"/>
            <a:ext cx="220832" cy="193228"/>
            <a:chOff x="0" y="0"/>
            <a:chExt cx="812800" cy="711200"/>
          </a:xfrm>
        </p:grpSpPr>
        <p:sp>
          <p:nvSpPr>
            <p:cNvPr id="44" name="Freeform 66">
              <a:extLst>
                <a:ext uri="{FF2B5EF4-FFF2-40B4-BE49-F238E27FC236}">
                  <a16:creationId xmlns:a16="http://schemas.microsoft.com/office/drawing/2014/main" id="{A244BA65-2F42-F6B1-1375-73D9E6FACC2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TextBox 67">
              <a:extLst>
                <a:ext uri="{FF2B5EF4-FFF2-40B4-BE49-F238E27FC236}">
                  <a16:creationId xmlns:a16="http://schemas.microsoft.com/office/drawing/2014/main" id="{33034459-7475-3B0B-4C55-C1B61D6FF64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1" name="Group 65">
            <a:extLst>
              <a:ext uri="{FF2B5EF4-FFF2-40B4-BE49-F238E27FC236}">
                <a16:creationId xmlns:a16="http://schemas.microsoft.com/office/drawing/2014/main" id="{7C0DD861-8E53-E298-112D-71C1E85923C8}"/>
              </a:ext>
            </a:extLst>
          </p:cNvPr>
          <p:cNvGrpSpPr/>
          <p:nvPr/>
        </p:nvGrpSpPr>
        <p:grpSpPr>
          <a:xfrm>
            <a:off x="10282160" y="6957096"/>
            <a:ext cx="220832" cy="193228"/>
            <a:chOff x="0" y="0"/>
            <a:chExt cx="812800" cy="711200"/>
          </a:xfrm>
        </p:grpSpPr>
        <p:sp>
          <p:nvSpPr>
            <p:cNvPr id="42" name="Freeform 66">
              <a:extLst>
                <a:ext uri="{FF2B5EF4-FFF2-40B4-BE49-F238E27FC236}">
                  <a16:creationId xmlns:a16="http://schemas.microsoft.com/office/drawing/2014/main" id="{0C5D3583-98A9-DF31-96CB-23C5EE3136D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TextBox 67">
              <a:extLst>
                <a:ext uri="{FF2B5EF4-FFF2-40B4-BE49-F238E27FC236}">
                  <a16:creationId xmlns:a16="http://schemas.microsoft.com/office/drawing/2014/main" id="{E5B32095-B92A-0F57-0EB5-E8B6E8461C3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86AB3D79-1AFA-DCDD-039B-4BDDB1DB7F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3923" y="4369909"/>
            <a:ext cx="853246" cy="83629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AB954BE-DB60-A6B0-02D2-5D3D96B446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9192" y="1996835"/>
            <a:ext cx="1324304" cy="736831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A0C72083-42A4-FCAE-6171-5368417749B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23018" y="3023271"/>
            <a:ext cx="1102322" cy="1102322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55856644-6CD5-1227-AFEC-5B284F49502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86339" y="1971830"/>
            <a:ext cx="1036320" cy="564019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79840F04-4498-CD25-1A49-A5AA2F55E96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79912" y="1951643"/>
            <a:ext cx="1210594" cy="882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861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5" ma:contentTypeDescription="Create a new document." ma:contentTypeScope="" ma:versionID="f7c15b5bbdae7b3da1b1aa1b6a325173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917d8beaf769b3e48236b1780465a8cd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CoverLetterTemplate2 xmlns="39022ca7-da8b-462c-ac53-cf911d2e7c5d" xsi:nil="true"/>
  </documentManagement>
</p:properties>
</file>

<file path=customXml/itemProps1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DB5774F-4BA9-4662-B130-3527513645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9022ca7-da8b-462c-ac53-cf911d2e7c5d"/>
    <ds:schemaRef ds:uri="21fe2dc5-e687-4b08-a992-8b5ade4d54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2D4F630-F244-4249-A1DD-CAF66701C44D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sharepoint/v3"/>
    <ds:schemaRef ds:uri="39022ca7-da8b-462c-ac53-cf911d2e7c5d"/>
    <ds:schemaRef ds:uri="http://schemas.microsoft.com/office/infopath/2007/PartnerControls"/>
    <ds:schemaRef ds:uri="21fe2dc5-e687-4b08-a992-8b5ade4d5474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1878</TotalTime>
  <Words>1308</Words>
  <Application>Microsoft Office PowerPoint</Application>
  <PresentationFormat>Custom</PresentationFormat>
  <Paragraphs>427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DM Sans Bold</vt:lpstr>
      <vt:lpstr>Calibri</vt:lpstr>
      <vt:lpstr>DM Sans</vt:lpstr>
      <vt:lpstr>Aptos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Bennett, Natalie (Growth Company)</dc:creator>
  <cp:lastModifiedBy>Squires, Andrew (Growth Company)</cp:lastModifiedBy>
  <cp:revision>17</cp:revision>
  <cp:lastPrinted>2025-02-24T11:06:37Z</cp:lastPrinted>
  <dcterms:created xsi:type="dcterms:W3CDTF">2006-08-16T00:00:00Z</dcterms:created>
  <dcterms:modified xsi:type="dcterms:W3CDTF">2025-12-19T16:17:50Z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