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1" r:id="rId5"/>
    <p:sldId id="265" r:id="rId6"/>
    <p:sldId id="266" r:id="rId7"/>
    <p:sldId id="267" r:id="rId8"/>
    <p:sldId id="268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6C633-BFE2-A202-BC4E-87AAD939F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211861-A4A4-5407-FC3F-7E57B02BAF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FCF21A-AA30-5FEB-0C69-78ADF3483F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29073-A747-AD4A-B16E-8B6E6D7986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85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38709-5EE4-C94B-80E6-E96BF2B9E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F8839-8DF5-E152-6136-010A6804B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D7AB24-73D3-F33A-DF58-6A458FE32F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AD82F-C87C-CCCB-1DA0-BEFA0BE70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511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7D3BA-25A8-12B9-5927-880E3219B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0D0EB-DB1A-3476-44BE-C0377F6C1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B6F76-0D78-8BE9-C8E6-8243F57BC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4FEE-44D5-22B0-7100-555CE224A3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19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10.sv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6B1134-4410-0EDD-3934-3DFCC9764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B57EA15-103F-81E4-5E23-E1382DEA9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979217"/>
              </p:ext>
            </p:extLst>
          </p:nvPr>
        </p:nvGraphicFramePr>
        <p:xfrm>
          <a:off x="2559793" y="548909"/>
          <a:ext cx="8055292" cy="6947508"/>
        </p:xfrm>
        <a:graphic>
          <a:graphicData uri="http://schemas.openxmlformats.org/drawingml/2006/table">
            <a:tbl>
              <a:tblPr/>
              <a:tblGrid>
                <a:gridCol w="1524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9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0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194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77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 3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662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Drop-in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(housing, benefits, debt, employment)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10am-1pm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Employability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105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1pm-3pm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577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and Art Project with 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Club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-3::30pm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Manor and Castle Interview workshop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11am – 2:30pm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108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/>
                      <a:endParaRPr lang="en-GB" sz="1080" b="0" dirty="0"/>
                    </a:p>
                    <a:p>
                      <a:pPr algn="ctr"/>
                      <a:endParaRPr lang="en-GB" sz="1080" b="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90ACF036-7933-93DB-D3CA-776DA23A4169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8E0E843-DFB4-64D5-156E-F6A13A9D4FF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624B418-6366-C213-6297-6AFED1DE71AC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F095270-9AE8-8FB6-4912-018A9C2EAB8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8547D4A2-AAD8-0D94-B49E-A6BDF571799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90BE89C-891F-6F44-9863-FB1900E6321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6B9C38F1-6759-ADC7-FA69-FDB79A3071B5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D745468-F91C-6D59-02DC-21BFE2621DA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1C04F3FA-F2F5-FBEA-81CE-6FDB164B3DE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040FDF18-F2B2-E375-4327-5EE1F70522B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B90835-75BA-B783-FA21-FF079C919DE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7FBAE92-5785-2AAA-1059-3DCCCFB64DE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770F243-5748-3E96-883B-9F573D971913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5E49DB8-403E-2ACB-37C4-D17C5375418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8912BE32-2EC8-BB23-37A8-5822A75F11A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C6CABD86-8766-73EC-D2EF-1BFAAF4D7F36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785765FE-6D3B-6E4F-434D-89A413E444B2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1685481-5422-4533-2C58-869A0AF7438A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10" name="Picture 9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6FC6400C-6DD5-0C25-8399-9825C29017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184" b="9737"/>
          <a:stretch/>
        </p:blipFill>
        <p:spPr>
          <a:xfrm>
            <a:off x="4247685" y="6980223"/>
            <a:ext cx="643478" cy="393731"/>
          </a:xfrm>
          <a:prstGeom prst="rect">
            <a:avLst/>
          </a:prstGeom>
        </p:spPr>
      </p:pic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743682FD-E750-6F66-0212-22BA69DA5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419" y="2793956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2D9DBE68-8EDC-2F81-F88E-DA3B0F6E0F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8262" y="6910917"/>
            <a:ext cx="357670" cy="338892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8DCD9C8-CAEB-873A-B7C4-1B8CDF5D07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96415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4A5BA038-00CD-8832-FC81-1738209C2B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618345" y="1440875"/>
            <a:ext cx="579924" cy="59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4290279A-4C9B-563F-C71F-C8DB5BFF169D}"/>
              </a:ext>
            </a:extLst>
          </p:cNvPr>
          <p:cNvGrpSpPr/>
          <p:nvPr/>
        </p:nvGrpSpPr>
        <p:grpSpPr>
          <a:xfrm rot="2700000">
            <a:off x="3784979" y="1509494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D30C76AF-BB4E-BFD2-0952-BC0CFC0DDCB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1E9F0A54-994D-319F-C92D-0991ED8AC0B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C2CF1CD3-2CE5-FF7E-F955-369B88793BF2}"/>
              </a:ext>
            </a:extLst>
          </p:cNvPr>
          <p:cNvGrpSpPr/>
          <p:nvPr/>
        </p:nvGrpSpPr>
        <p:grpSpPr>
          <a:xfrm>
            <a:off x="5419876" y="1557661"/>
            <a:ext cx="313608" cy="933225"/>
            <a:chOff x="76200" y="-2385264"/>
            <a:chExt cx="1049096" cy="3121864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ED30C5F7-6A5F-4A83-CE65-42EE8FC45BAD}"/>
                </a:ext>
              </a:extLst>
            </p:cNvPr>
            <p:cNvSpPr/>
            <p:nvPr/>
          </p:nvSpPr>
          <p:spPr>
            <a:xfrm>
              <a:off x="312496" y="-2385264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4BB99A3A-451A-EFF5-9A93-1EB52CAF02A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45095808-6281-7795-52C9-277725BC12A5}"/>
              </a:ext>
            </a:extLst>
          </p:cNvPr>
          <p:cNvGrpSpPr/>
          <p:nvPr/>
        </p:nvGrpSpPr>
        <p:grpSpPr>
          <a:xfrm>
            <a:off x="3771336" y="4518655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059AEF8B-FC90-918A-6FE2-3655AA36496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E80E5890-E6DE-13CC-4A00-6BB6CAB78A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CC75DB60-CBAA-C1DD-744D-252C5A8676DF}"/>
              </a:ext>
            </a:extLst>
          </p:cNvPr>
          <p:cNvGrpSpPr/>
          <p:nvPr/>
        </p:nvGrpSpPr>
        <p:grpSpPr>
          <a:xfrm>
            <a:off x="8594580" y="1601640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36A86B29-2FF5-D60E-45AE-5551176B19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9E9B2D0D-1146-120F-6F71-B91F89D35B7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0D04B3D0-48C1-12B8-3862-EBDEED12EA95}"/>
              </a:ext>
            </a:extLst>
          </p:cNvPr>
          <p:cNvGrpSpPr/>
          <p:nvPr/>
        </p:nvGrpSpPr>
        <p:grpSpPr>
          <a:xfrm>
            <a:off x="10117896" y="159736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C47C70A6-9C8B-C1D7-7644-977A848A48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97137C95-7A60-C2BD-7B56-2E925C32EC4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A02E7A97-25CD-117A-EAAB-ACCAB7067622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3A7FAECF-F0D6-A744-5314-ADF83A1733B1}"/>
              </a:ext>
            </a:extLst>
          </p:cNvPr>
          <p:cNvGrpSpPr/>
          <p:nvPr/>
        </p:nvGrpSpPr>
        <p:grpSpPr>
          <a:xfrm>
            <a:off x="8716066" y="3461203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5B6016AC-5FE4-04DC-4F85-0D44CF4AC6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3D2DA21E-B92B-FC23-6C2B-2A6171B8ACB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C4094175-5723-928A-F5E0-0F6A21BEEDDC}"/>
              </a:ext>
            </a:extLst>
          </p:cNvPr>
          <p:cNvGrpSpPr/>
          <p:nvPr/>
        </p:nvGrpSpPr>
        <p:grpSpPr>
          <a:xfrm>
            <a:off x="7528401" y="3579285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56188C16-4319-30E2-199E-1C935F702B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A0166CF-CDBA-BBDF-F72D-E39F34B421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CAC084D6-F5E5-6B52-F9D9-8C2818D8D573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224ECD16-39F2-8E02-6BAF-3D67BB24DFAE}"/>
              </a:ext>
            </a:extLst>
          </p:cNvPr>
          <p:cNvGrpSpPr/>
          <p:nvPr/>
        </p:nvGrpSpPr>
        <p:grpSpPr>
          <a:xfrm>
            <a:off x="2618345" y="6384401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A40989EC-BF30-054D-5771-755E5034C17B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FBBCF9EF-37E7-4CF3-BF32-B5E21871A8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580FBEE8-3025-58F6-80BB-4789A628EBC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012539" y="4231542"/>
            <a:ext cx="674442" cy="674442"/>
          </a:xfrm>
          <a:prstGeom prst="rect">
            <a:avLst/>
          </a:prstGeom>
        </p:spPr>
      </p:pic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4728CC52-1F7A-3B56-3F9B-6313ECD5F2D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969590" y="4299181"/>
            <a:ext cx="539164" cy="539164"/>
          </a:xfrm>
          <a:prstGeom prst="rect">
            <a:avLst/>
          </a:prstGeom>
        </p:spPr>
      </p:pic>
      <p:grpSp>
        <p:nvGrpSpPr>
          <p:cNvPr id="96" name="Group 65">
            <a:extLst>
              <a:ext uri="{FF2B5EF4-FFF2-40B4-BE49-F238E27FC236}">
                <a16:creationId xmlns:a16="http://schemas.microsoft.com/office/drawing/2014/main" id="{B68BADF5-78C7-EF2C-2045-2EF31051C290}"/>
              </a:ext>
            </a:extLst>
          </p:cNvPr>
          <p:cNvGrpSpPr/>
          <p:nvPr/>
        </p:nvGrpSpPr>
        <p:grpSpPr>
          <a:xfrm>
            <a:off x="7534756" y="6693306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39222AEA-C748-EF0A-F166-05048EC8900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5B52468B-C28A-31CD-961B-01C91EC07B3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2F38F29B-6B6F-10FC-C62C-AC2FEC301EFB}"/>
              </a:ext>
            </a:extLst>
          </p:cNvPr>
          <p:cNvGrpSpPr/>
          <p:nvPr/>
        </p:nvGrpSpPr>
        <p:grpSpPr>
          <a:xfrm>
            <a:off x="2639861" y="4545084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774F90DA-5599-5D31-1BB9-3AF07B5413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EE2FE256-0B6D-B1B4-5CB7-11DC4F59013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A862DC10-8A03-7356-8723-B10395F1F3A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41937" y="4419965"/>
            <a:ext cx="797602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DD06956E-1CBF-EA1A-152E-353176AF34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0630" y="6476677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6A25AC-FE3F-113B-14B8-D9801789225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73784" y="4258100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472CB3-53B8-070A-7B6D-D50D4FA0119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676240" y="3088624"/>
            <a:ext cx="384081" cy="176799"/>
          </a:xfrm>
          <a:prstGeom prst="rect">
            <a:avLst/>
          </a:prstGeom>
        </p:spPr>
      </p:pic>
      <p:grpSp>
        <p:nvGrpSpPr>
          <p:cNvPr id="13" name="Group 65">
            <a:extLst>
              <a:ext uri="{FF2B5EF4-FFF2-40B4-BE49-F238E27FC236}">
                <a16:creationId xmlns:a16="http://schemas.microsoft.com/office/drawing/2014/main" id="{58907C75-F3E1-5DFB-A44C-B86A28E27786}"/>
              </a:ext>
            </a:extLst>
          </p:cNvPr>
          <p:cNvGrpSpPr/>
          <p:nvPr/>
        </p:nvGrpSpPr>
        <p:grpSpPr>
          <a:xfrm>
            <a:off x="9163433" y="1582257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170ED90A-2977-F4DA-5CDE-F2A1241A06F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343F096E-4BFD-313A-32AE-BD0FB84FBBA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34E79E05-93A7-A92F-CD8F-644DEF454AA3}"/>
              </a:ext>
            </a:extLst>
          </p:cNvPr>
          <p:cNvGrpSpPr/>
          <p:nvPr/>
        </p:nvGrpSpPr>
        <p:grpSpPr>
          <a:xfrm>
            <a:off x="5987572" y="6703225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0AAD12BA-A6F2-7C9E-DE1B-77B3E62379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67">
              <a:extLst>
                <a:ext uri="{FF2B5EF4-FFF2-40B4-BE49-F238E27FC236}">
                  <a16:creationId xmlns:a16="http://schemas.microsoft.com/office/drawing/2014/main" id="{7D76AB06-7823-0059-EED2-A5D154BE3C5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7C17BC41-A53C-C559-E4EB-12F1DD4E196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210168" y="1660173"/>
            <a:ext cx="384081" cy="17679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7A6D40-B560-59AF-B584-ED4D53DBC1B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147737" y="5244925"/>
            <a:ext cx="219475" cy="18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6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86524"/>
              </p:ext>
            </p:extLst>
          </p:nvPr>
        </p:nvGraphicFramePr>
        <p:xfrm>
          <a:off x="2624417" y="568258"/>
          <a:ext cx="7953572" cy="6580713"/>
        </p:xfrm>
        <a:graphic>
          <a:graphicData uri="http://schemas.openxmlformats.org/drawingml/2006/table">
            <a:tbl>
              <a:tblPr/>
              <a:tblGrid>
                <a:gridCol w="1505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7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 6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 7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8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9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 10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117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(Housing, Benefits, debt, employment)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Employability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Interview skills 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12.30pm-2pm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105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Music 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57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and Art Project with TIPP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Manor and Castle Interview workshop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11am – 2pm 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World Suicide Awareness</a:t>
                      </a:r>
                      <a:b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108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/>
                      <a:endParaRPr lang="en-GB" sz="1080" b="0" dirty="0"/>
                    </a:p>
                    <a:p>
                      <a:pPr algn="ctr"/>
                      <a:endParaRPr lang="en-GB" sz="10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10" name="Picture 9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92FA14BF-FEB7-884B-1F07-95BFFF7C41D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184" b="9737"/>
          <a:stretch/>
        </p:blipFill>
        <p:spPr>
          <a:xfrm>
            <a:off x="4236344" y="6576728"/>
            <a:ext cx="643478" cy="393731"/>
          </a:xfrm>
          <a:prstGeom prst="rect">
            <a:avLst/>
          </a:prstGeom>
        </p:spPr>
      </p:pic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8C93A7F0-C3DE-3E5F-DD30-6B8BC52891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419" y="2503638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3C0BDB85-0B23-5AE2-11A9-C214373841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1088" y="6692257"/>
            <a:ext cx="357670" cy="338892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5B453AEF-9A86-0DB0-E15F-8F4502272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28761" y="2270692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692438" y="1571893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305786" y="1038954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294287" y="3459447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728943" y="3915916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CC56105A-F9FE-8DCF-824B-649AD860B544}"/>
              </a:ext>
            </a:extLst>
          </p:cNvPr>
          <p:cNvGrpSpPr/>
          <p:nvPr/>
        </p:nvGrpSpPr>
        <p:grpSpPr>
          <a:xfrm>
            <a:off x="8618323" y="1200551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1CD621EE-89D4-BBB4-57E4-2EB58F3EF1A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7D5D7A19-D65F-1841-C628-80280794DA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5920888" y="1234852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EFA96CDE-A317-3E54-0435-C5B143F575C5}"/>
              </a:ext>
            </a:extLst>
          </p:cNvPr>
          <p:cNvGrpSpPr/>
          <p:nvPr/>
        </p:nvGrpSpPr>
        <p:grpSpPr>
          <a:xfrm>
            <a:off x="2618345" y="6384401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FB27DEE4-6485-D078-D038-14E7AE49D5C8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8632D801-392E-226B-FE92-FABE5D726A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3072324B-264F-1EBC-3A86-4B9C06FF585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489750" y="4046603"/>
            <a:ext cx="539164" cy="539164"/>
          </a:xfrm>
          <a:prstGeom prst="rect">
            <a:avLst/>
          </a:prstGeom>
        </p:spPr>
      </p:pic>
      <p:grpSp>
        <p:nvGrpSpPr>
          <p:cNvPr id="96" name="Group 65">
            <a:extLst>
              <a:ext uri="{FF2B5EF4-FFF2-40B4-BE49-F238E27FC236}">
                <a16:creationId xmlns:a16="http://schemas.microsoft.com/office/drawing/2014/main" id="{FDD661E1-44CA-7BE3-72A4-9F73CC8E5111}"/>
              </a:ext>
            </a:extLst>
          </p:cNvPr>
          <p:cNvGrpSpPr/>
          <p:nvPr/>
        </p:nvGrpSpPr>
        <p:grpSpPr>
          <a:xfrm>
            <a:off x="7534756" y="6693306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04190AF2-4BC5-FC99-A486-1C8F8A4C11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BC0AB775-B8B3-8878-20F4-AA6FCEDB0C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95661" y="3974775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7F877E0-1DEF-BB96-C06C-33E3DEAB71C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32224" y="3991854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0630" y="6476677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70546" y="4366146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89279" y="3024614"/>
            <a:ext cx="384081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D43A36-BF9F-F265-9705-76C1385B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692850"/>
              </p:ext>
            </p:extLst>
          </p:nvPr>
        </p:nvGraphicFramePr>
        <p:xfrm>
          <a:off x="2630403" y="763003"/>
          <a:ext cx="7953572" cy="6694174"/>
        </p:xfrm>
        <a:graphic>
          <a:graphicData uri="http://schemas.openxmlformats.org/drawingml/2006/table">
            <a:tbl>
              <a:tblPr/>
              <a:tblGrid>
                <a:gridCol w="1505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5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83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 13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14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15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16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 17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1259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(Housing, Benefits, debt, employment)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 – 1pm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Employability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105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</a:t>
                      </a: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324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Manor and Castle Interview workshop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11am – 2pm 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108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12D12AB4-13AF-DBCE-D9FA-6F7703A379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3837" y="2647036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E872FD41-9577-4EBE-1960-21ED2C05DD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0871" y="6408183"/>
            <a:ext cx="357670" cy="338892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1F42A952-9C79-BB7B-5BCC-EC6F1A74D9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28761" y="2270692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8B46518F-5016-B879-AE81-DD7D0651897A}"/>
              </a:ext>
            </a:extLst>
          </p:cNvPr>
          <p:cNvGrpSpPr/>
          <p:nvPr/>
        </p:nvGrpSpPr>
        <p:grpSpPr>
          <a:xfrm rot="2700000">
            <a:off x="3700327" y="164361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C9EE9EE8-A535-81D0-6998-1BD765F080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AE7D61A6-9AB2-8218-7445-D06DB4D053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0CE62DB0-B71D-45DA-4D42-DD483F36F173}"/>
              </a:ext>
            </a:extLst>
          </p:cNvPr>
          <p:cNvGrpSpPr/>
          <p:nvPr/>
        </p:nvGrpSpPr>
        <p:grpSpPr>
          <a:xfrm>
            <a:off x="5402476" y="2027720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9F0256DF-7A2F-8577-6D3D-8460F738933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3098A46E-1A90-CB85-7FCB-BA9274C749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DE94058-566E-04DB-30EB-40E95BE72374}"/>
              </a:ext>
            </a:extLst>
          </p:cNvPr>
          <p:cNvGrpSpPr/>
          <p:nvPr/>
        </p:nvGrpSpPr>
        <p:grpSpPr>
          <a:xfrm>
            <a:off x="10087560" y="4743217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72027F18-105B-5B27-91BD-191CD0D663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EB543B4-0D53-18C0-1F04-8359BBD019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DE0BE840-F951-4E67-00C2-1343F9D0531E}"/>
              </a:ext>
            </a:extLst>
          </p:cNvPr>
          <p:cNvGrpSpPr/>
          <p:nvPr/>
        </p:nvGrpSpPr>
        <p:grpSpPr>
          <a:xfrm>
            <a:off x="3771336" y="3785229"/>
            <a:ext cx="220832" cy="193228"/>
            <a:chOff x="0" y="-2699467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DBC1C154-6EBE-781C-DC6E-60DCB1DFA22B}"/>
                </a:ext>
              </a:extLst>
            </p:cNvPr>
            <p:cNvSpPr/>
            <p:nvPr/>
          </p:nvSpPr>
          <p:spPr>
            <a:xfrm>
              <a:off x="0" y="-269946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1C787C24-0334-6340-4323-BC6AC16AC558}"/>
                </a:ext>
              </a:extLst>
            </p:cNvPr>
            <p:cNvSpPr txBox="1"/>
            <p:nvPr/>
          </p:nvSpPr>
          <p:spPr>
            <a:xfrm>
              <a:off x="0" y="-247455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4BAD5343-51DE-C01A-FD1D-98CB56DC92FA}"/>
              </a:ext>
            </a:extLst>
          </p:cNvPr>
          <p:cNvGrpSpPr/>
          <p:nvPr/>
        </p:nvGrpSpPr>
        <p:grpSpPr>
          <a:xfrm>
            <a:off x="8633150" y="1514326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0A1FCF2-54B9-B854-EC75-975FC2FB893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BA288653-B16C-61EF-11CC-4E1E9C007DB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FD83B5D0-01A6-AC05-CFC8-91A4B2926EBB}"/>
              </a:ext>
            </a:extLst>
          </p:cNvPr>
          <p:cNvGrpSpPr/>
          <p:nvPr/>
        </p:nvGrpSpPr>
        <p:grpSpPr>
          <a:xfrm>
            <a:off x="10163471" y="2584800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6596064B-F581-682A-B19E-5447F33AEF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4BECBD94-F293-3BED-3EB8-58C2FC4EDD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D17419C7-A4DF-1196-186B-0A2340A8534B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F3AF800D-B300-0171-CFA2-B2421160461D}"/>
              </a:ext>
            </a:extLst>
          </p:cNvPr>
          <p:cNvGrpSpPr/>
          <p:nvPr/>
        </p:nvGrpSpPr>
        <p:grpSpPr>
          <a:xfrm>
            <a:off x="8663415" y="4208361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6C37F79B-12C1-6D34-5EBC-9E513314AE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C31AEFBA-646F-8F8F-49BC-50C7F29B97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0C8BFA0D-9245-6E69-00B8-CC7494AC5307}"/>
              </a:ext>
            </a:extLst>
          </p:cNvPr>
          <p:cNvGrpSpPr/>
          <p:nvPr/>
        </p:nvGrpSpPr>
        <p:grpSpPr>
          <a:xfrm>
            <a:off x="6029375" y="4803445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308B3F7-87EC-E409-C8D2-F23153D846F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69F3F81B-C094-083E-EA3C-8322C9CD4E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9D5BE42A-C7AF-ECF3-2B5D-68CD984ACB29}"/>
              </a:ext>
            </a:extLst>
          </p:cNvPr>
          <p:cNvGrpSpPr/>
          <p:nvPr/>
        </p:nvGrpSpPr>
        <p:grpSpPr>
          <a:xfrm>
            <a:off x="2718004" y="4770559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5514DF4D-935F-8B39-A09F-4CA7E5C9134B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41D9A58B-441E-EA70-7923-21B899C7D7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766B6B3D-ECE2-5025-D7B9-3652C5679F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28219" y="3641236"/>
            <a:ext cx="674442" cy="674442"/>
          </a:xfrm>
          <a:prstGeom prst="rect">
            <a:avLst/>
          </a:prstGeom>
        </p:spPr>
      </p:pic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46D111EF-39BF-BF90-1519-482B4610B6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45793" y="3708875"/>
            <a:ext cx="539164" cy="539164"/>
          </a:xfrm>
          <a:prstGeom prst="rect">
            <a:avLst/>
          </a:prstGeom>
        </p:spPr>
      </p:pic>
      <p:grpSp>
        <p:nvGrpSpPr>
          <p:cNvPr id="96" name="Group 65">
            <a:extLst>
              <a:ext uri="{FF2B5EF4-FFF2-40B4-BE49-F238E27FC236}">
                <a16:creationId xmlns:a16="http://schemas.microsoft.com/office/drawing/2014/main" id="{59DB8284-163C-B664-2A57-0CA8CF7625B8}"/>
              </a:ext>
            </a:extLst>
          </p:cNvPr>
          <p:cNvGrpSpPr/>
          <p:nvPr/>
        </p:nvGrpSpPr>
        <p:grpSpPr>
          <a:xfrm>
            <a:off x="7759490" y="6614071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61B0DAC6-75F0-A94F-7A57-ACF958C3F0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C4638CBA-66F3-1A75-5663-E1EEF275356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E9A8D979-C273-5B56-3D4C-AFA076033FCF}"/>
              </a:ext>
            </a:extLst>
          </p:cNvPr>
          <p:cNvGrpSpPr/>
          <p:nvPr/>
        </p:nvGrpSpPr>
        <p:grpSpPr>
          <a:xfrm>
            <a:off x="2648459" y="3881843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EE7218EC-7D37-53FA-0389-11A4EFB1904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8FCA47C4-5EF5-5185-0F3A-C6159C87F8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B26A6EEA-2982-6B97-B696-08D7763CAB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03676" y="4799043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4B12C98-28C5-7353-5F95-539689D402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2799" y="6804984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27BCF0-B085-B253-1DB1-503B6722CF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167184" y="3181731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E0B964-1C9A-B4EA-190C-E67FD7978C0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74530" y="2941704"/>
            <a:ext cx="384081" cy="176799"/>
          </a:xfrm>
          <a:prstGeom prst="rect">
            <a:avLst/>
          </a:prstGeom>
        </p:spPr>
      </p:pic>
      <p:sp>
        <p:nvSpPr>
          <p:cNvPr id="10" name="Freeform 66">
            <a:extLst>
              <a:ext uri="{FF2B5EF4-FFF2-40B4-BE49-F238E27FC236}">
                <a16:creationId xmlns:a16="http://schemas.microsoft.com/office/drawing/2014/main" id="{9C635E74-98A7-8BC7-4846-FED58ED8490C}"/>
              </a:ext>
            </a:extLst>
          </p:cNvPr>
          <p:cNvSpPr/>
          <p:nvPr/>
        </p:nvSpPr>
        <p:spPr>
          <a:xfrm>
            <a:off x="4263273" y="485487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196C7-8FB6-A7B7-05D1-ECC72D43C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948010D-C093-BE29-CF99-0122C21EC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50235"/>
              </p:ext>
            </p:extLst>
          </p:nvPr>
        </p:nvGraphicFramePr>
        <p:xfrm>
          <a:off x="2529579" y="654376"/>
          <a:ext cx="7953572" cy="6772102"/>
        </p:xfrm>
        <a:graphic>
          <a:graphicData uri="http://schemas.openxmlformats.org/drawingml/2006/table">
            <a:tbl>
              <a:tblPr/>
              <a:tblGrid>
                <a:gridCol w="1505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74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51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 20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21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22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23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 24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751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(Housing, Benefits, debt, employment)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Employability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105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57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 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World Sign Language with Joe!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108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/>
                      <a:endParaRPr lang="en-GB" sz="1080" b="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53BF606-BF23-CF62-5B6B-BCE562AA3E8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F153DDD-6128-1255-6886-93F24E7CA33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E76E23E-9461-5B09-94D2-B520725C578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C93A941-16F3-AA73-5F5C-A730FD2FC504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0D69B59-B057-E8AE-97A4-B6339F69A4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C0074CE-3037-9BF6-7BDE-F55D5C12D6E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72CB4EC-B308-6A4A-26DA-FA8EE73F068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5C9569A-3A51-6F8A-A8D7-1261E4B28B8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4B30D93-8033-E1C3-7B86-CD7869255F7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998730-8C9A-600D-EE35-D82ACDA0B31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24D9108-A05F-8497-3C16-8BC237BECC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C572D3F-423B-A44D-6318-B9676B1017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E65C2F24-A42E-E6E6-4F09-F9694D3469F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152FCE7-9921-80DC-95CF-2FA1D9B1C2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712A56F-07E9-B9EC-0F2F-784BA446BB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AAD505A-4D14-FE79-C5CE-873677CB730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4C81119-A0A0-8B30-EA02-B3A0B452858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4BF6B3F-9D14-2E3C-A816-E2AE852C72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92635276-2C07-E6BB-40F7-0DB84CE34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3837" y="2647036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1848BB4D-D8C8-A8D6-9AEC-F28397E0A8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8030" y="6407865"/>
            <a:ext cx="357670" cy="338892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3EE4A7F-14A2-0AB2-5D42-4DAD91F2B7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77462B7E-8CEC-A67A-9BED-F84208A52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28761" y="2270692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6D103481-6CAB-9956-8E99-D96011B5FDDF}"/>
              </a:ext>
            </a:extLst>
          </p:cNvPr>
          <p:cNvGrpSpPr/>
          <p:nvPr/>
        </p:nvGrpSpPr>
        <p:grpSpPr>
          <a:xfrm rot="2700000">
            <a:off x="3700327" y="164361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5F70CB5-EE4A-F6AC-F179-66A4B4485A0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9436FC2C-3F08-45C0-680B-CB7479B081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C677D0F-07EB-48A4-DC32-6D31818C8B89}"/>
              </a:ext>
            </a:extLst>
          </p:cNvPr>
          <p:cNvGrpSpPr/>
          <p:nvPr/>
        </p:nvGrpSpPr>
        <p:grpSpPr>
          <a:xfrm>
            <a:off x="5271695" y="1282459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2285BB7-2EFB-6467-9CA5-194693AEA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76028CB7-7CE7-9A31-999F-0CD5E29399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2D1F89D8-520D-C4DB-BAC4-9D186D69641D}"/>
              </a:ext>
            </a:extLst>
          </p:cNvPr>
          <p:cNvGrpSpPr/>
          <p:nvPr/>
        </p:nvGrpSpPr>
        <p:grpSpPr>
          <a:xfrm>
            <a:off x="9087549" y="5916881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E7490247-9D57-9687-B827-89347124E2B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786381E5-22A0-936A-F69A-F18B1CFD5AE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B4270403-D40E-1A35-D746-D9A25DA3BAE7}"/>
              </a:ext>
            </a:extLst>
          </p:cNvPr>
          <p:cNvGrpSpPr/>
          <p:nvPr/>
        </p:nvGrpSpPr>
        <p:grpSpPr>
          <a:xfrm>
            <a:off x="3771336" y="3785229"/>
            <a:ext cx="220832" cy="193228"/>
            <a:chOff x="0" y="-2699467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4D2816F-6ADF-D20B-1687-F2C247837FE1}"/>
                </a:ext>
              </a:extLst>
            </p:cNvPr>
            <p:cNvSpPr/>
            <p:nvPr/>
          </p:nvSpPr>
          <p:spPr>
            <a:xfrm>
              <a:off x="0" y="-269946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B3A71386-A9D1-EF89-4F4B-6390CB3A9980}"/>
                </a:ext>
              </a:extLst>
            </p:cNvPr>
            <p:cNvSpPr txBox="1"/>
            <p:nvPr/>
          </p:nvSpPr>
          <p:spPr>
            <a:xfrm>
              <a:off x="0" y="-247455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6EFA9218-4946-BF95-4DEB-6BD8FDD3CE66}"/>
              </a:ext>
            </a:extLst>
          </p:cNvPr>
          <p:cNvGrpSpPr/>
          <p:nvPr/>
        </p:nvGrpSpPr>
        <p:grpSpPr>
          <a:xfrm>
            <a:off x="8736029" y="1331956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E741C8A-9BE4-CAD5-6253-9969CAD5953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E1285994-F4C2-9B78-A2EC-1F95B114C1A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7EBEC10B-EBC0-1158-E343-0E9B1F6F29AF}"/>
              </a:ext>
            </a:extLst>
          </p:cNvPr>
          <p:cNvGrpSpPr/>
          <p:nvPr/>
        </p:nvGrpSpPr>
        <p:grpSpPr>
          <a:xfrm>
            <a:off x="10163471" y="2584800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DA44AE8E-A531-825B-CD4E-08D9F3E2D5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BE78A8B0-B49D-324F-921F-E8A9ACC310E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CEE5E477-8763-278A-4949-EF7A2A55C08A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6979CE9E-A9C5-88A4-F5CD-BED10B7DFFFE}"/>
              </a:ext>
            </a:extLst>
          </p:cNvPr>
          <p:cNvGrpSpPr/>
          <p:nvPr/>
        </p:nvGrpSpPr>
        <p:grpSpPr>
          <a:xfrm>
            <a:off x="7630375" y="3791612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781C6115-D7E6-A499-C346-0804034CF8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89B0A24-0550-8270-561B-BD24B3E1776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9A40E08A-8944-557E-2DA2-8C4AD12BED2C}"/>
              </a:ext>
            </a:extLst>
          </p:cNvPr>
          <p:cNvGrpSpPr/>
          <p:nvPr/>
        </p:nvGrpSpPr>
        <p:grpSpPr>
          <a:xfrm>
            <a:off x="4325622" y="4783561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A2233760-C72F-1B3A-707F-2EBC2E6420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FA32AF36-FCAA-FF52-3044-F52FA419EC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07D2969-D36B-77D3-8F99-F2B7D01EA1D4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3F4B7DEA-25BB-0C25-D3CA-4BC834198FF5}"/>
              </a:ext>
            </a:extLst>
          </p:cNvPr>
          <p:cNvGrpSpPr/>
          <p:nvPr/>
        </p:nvGrpSpPr>
        <p:grpSpPr>
          <a:xfrm>
            <a:off x="2689029" y="4622242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30871001-CB4F-55C3-10BB-EC947FB95B16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BCEAF34C-DD51-0190-E08D-0A0F00A442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FD53C870-473D-EA6B-63A9-370CA0A862A6}"/>
              </a:ext>
            </a:extLst>
          </p:cNvPr>
          <p:cNvGrpSpPr/>
          <p:nvPr/>
        </p:nvGrpSpPr>
        <p:grpSpPr>
          <a:xfrm>
            <a:off x="7601294" y="532655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48F223FE-1A9B-E0C4-1B2E-202E8AF1F75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81086A2B-686B-AA24-208B-A3406F8DC4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811E695-45C8-1A2E-7C09-DD3AD61E72C8}"/>
              </a:ext>
            </a:extLst>
          </p:cNvPr>
          <p:cNvGrpSpPr/>
          <p:nvPr/>
        </p:nvGrpSpPr>
        <p:grpSpPr>
          <a:xfrm>
            <a:off x="5815639" y="438288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39890676-84FA-3C4A-CCA6-366D28502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FC109E63-E330-253F-101C-F215B89E19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C612025A-AB4A-BD30-B7D7-F88496DEF1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30514" y="4800455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49CAEB3C-C89A-C6E7-9490-65B8427C5D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801" y="6476677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9C7C01-8A3A-9A8A-E8C3-62077BB97B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7772" y="1898688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C81D65-38B9-91F9-B443-AA9EAE48B9E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74530" y="2941704"/>
            <a:ext cx="384081" cy="1767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2B918F-DFBF-DD85-BBD3-024464694DE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79001" y="3335173"/>
            <a:ext cx="384081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28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C1C80D-9ECD-E2C4-CE4C-2B57CC9F5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ACC4845-D73C-104D-4840-9D9245BB1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080273"/>
              </p:ext>
            </p:extLst>
          </p:nvPr>
        </p:nvGraphicFramePr>
        <p:xfrm>
          <a:off x="2630401" y="607739"/>
          <a:ext cx="7898539" cy="6555517"/>
        </p:xfrm>
        <a:graphic>
          <a:graphicData uri="http://schemas.openxmlformats.org/drawingml/2006/table">
            <a:tbl>
              <a:tblPr/>
              <a:tblGrid>
                <a:gridCol w="1495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0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52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777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 27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28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29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30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 31</a:t>
                      </a:r>
                      <a:r>
                        <a:rPr lang="en-US" sz="1377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823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(Housing, Benefits, debt, employment)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Employability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105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864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82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Manor and Castle Interview workshop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11am – 2pm 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108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8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/>
                      <a:endParaRPr lang="en-GB" sz="1080" b="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3C0A53C3-B222-3445-503D-8265469270C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9AA889-E692-EB0A-3A4E-DB233148FA62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63AEC67-3C5F-832A-0542-664E115435E4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5205F8B-45A6-F4D2-C47F-C378C7ECC0A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3C31942-A6D3-F30B-FBC6-A1EDC120A2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B5CCE494-33B7-2F45-2101-6B6802B949F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7D00510-28FE-CF8E-0C48-E70A10B709A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B60DA37-C35F-FA7F-E1BF-B1A5BAABA70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2C79E7B-BA1C-C61C-137A-CC6C62DA6CF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A49B224-98A0-0375-2077-4736FC557A2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95D6299-2245-C2F1-FB82-1FFC1CC82DB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AC4EE47-AC6C-F1DB-1D5A-D583B11BD1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2D7E5A8-EDBB-3F95-A73E-5D9ECD681A3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2500D86-CB6A-7D5F-6D0E-D4934C5F54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CCB5B46E-EBCE-71EB-D773-1E14DAE1F8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6120668-CA80-100B-DE3F-5DAECBF709C2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44613B6-1D83-F45F-58D1-C107E7782F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63A5048-B13C-E274-06D6-FD2AF4AAD99A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D26711DE-87A5-42DB-CC0A-31CE9399F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2999" y="2356305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3991FE4B-23FA-EBA5-9A61-95D48CF71F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1276" y="6320778"/>
            <a:ext cx="357670" cy="338892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B5D23DA5-F0E1-9A6A-F08F-C14D93F74E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B4947BCB-3AB1-1C5A-6386-8DF99B58C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14902" y="2120711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9081E3-202B-791F-BC2B-A66D5CDE1863}"/>
              </a:ext>
            </a:extLst>
          </p:cNvPr>
          <p:cNvGrpSpPr/>
          <p:nvPr/>
        </p:nvGrpSpPr>
        <p:grpSpPr>
          <a:xfrm rot="2700000">
            <a:off x="3700327" y="164361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7CFEA790-8985-A0E3-93A6-D810B86DFC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DC57C542-D164-DD90-C2E9-38D646D2F5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819841DA-0E84-85F0-39B4-43EC229C014C}"/>
              </a:ext>
            </a:extLst>
          </p:cNvPr>
          <p:cNvGrpSpPr/>
          <p:nvPr/>
        </p:nvGrpSpPr>
        <p:grpSpPr>
          <a:xfrm>
            <a:off x="5402476" y="2027720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15F4EE40-FDC6-6E3C-122B-6EA2FCFE6B7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0D0033FF-A70D-6DF8-1B2B-6F71797DF5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26D9AA35-0A25-E76D-B753-08263A48D53B}"/>
              </a:ext>
            </a:extLst>
          </p:cNvPr>
          <p:cNvGrpSpPr/>
          <p:nvPr/>
        </p:nvGrpSpPr>
        <p:grpSpPr>
          <a:xfrm>
            <a:off x="10087560" y="426449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0F397592-65F8-CFFF-3709-66212FB7408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88F262CD-4021-608A-681A-B6ECB6EBE3A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620A30B2-A9F0-F2E6-1F24-F83387EA0570}"/>
              </a:ext>
            </a:extLst>
          </p:cNvPr>
          <p:cNvGrpSpPr/>
          <p:nvPr/>
        </p:nvGrpSpPr>
        <p:grpSpPr>
          <a:xfrm>
            <a:off x="3771336" y="3785229"/>
            <a:ext cx="220832" cy="193228"/>
            <a:chOff x="0" y="-2699467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9B12AB38-FD1A-166E-6E58-83E85B1BC141}"/>
                </a:ext>
              </a:extLst>
            </p:cNvPr>
            <p:cNvSpPr/>
            <p:nvPr/>
          </p:nvSpPr>
          <p:spPr>
            <a:xfrm>
              <a:off x="0" y="-269946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D1E99D46-8359-492C-2218-8E54B01D6395}"/>
                </a:ext>
              </a:extLst>
            </p:cNvPr>
            <p:cNvSpPr txBox="1"/>
            <p:nvPr/>
          </p:nvSpPr>
          <p:spPr>
            <a:xfrm>
              <a:off x="0" y="-247455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03755060-A91B-323E-2452-868C49E62A3A}"/>
              </a:ext>
            </a:extLst>
          </p:cNvPr>
          <p:cNvGrpSpPr/>
          <p:nvPr/>
        </p:nvGrpSpPr>
        <p:grpSpPr>
          <a:xfrm>
            <a:off x="6795904" y="5238428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7B6D4F4C-9758-14B1-5E45-9AC259A6057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26F89069-D594-06F0-C440-6826583F829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9212ED23-90D5-36B3-DB56-DA55657245DA}"/>
              </a:ext>
            </a:extLst>
          </p:cNvPr>
          <p:cNvGrpSpPr/>
          <p:nvPr/>
        </p:nvGrpSpPr>
        <p:grpSpPr>
          <a:xfrm>
            <a:off x="10163471" y="2584800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28CD6582-FEE7-569D-F9EE-040A1E672F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D7E6D18C-F58D-016F-03EB-972BF9070C1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9965A03D-A759-C589-A282-F5A1F5D46B96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F7ADFA7F-387F-73AE-A48F-F5773D8E5822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BDE0101A-29F0-105C-8B50-F2C4B50477D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DF0E4CA2-CF37-9B4C-8CFB-7207D1E4F5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50F4F570-F8E8-BD58-D8E3-322AF8E0F0BC}"/>
              </a:ext>
            </a:extLst>
          </p:cNvPr>
          <p:cNvGrpSpPr/>
          <p:nvPr/>
        </p:nvGrpSpPr>
        <p:grpSpPr>
          <a:xfrm>
            <a:off x="7609682" y="3847199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6BED9AEC-FE8A-A443-5333-035B71C50E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1B396759-F72B-6390-3B23-408A955333E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D5A2F784-92D9-9F07-6C3E-C5FD486E470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62873CAD-386D-CD98-DD22-8A08FF99770F}"/>
              </a:ext>
            </a:extLst>
          </p:cNvPr>
          <p:cNvGrpSpPr/>
          <p:nvPr/>
        </p:nvGrpSpPr>
        <p:grpSpPr>
          <a:xfrm>
            <a:off x="2714167" y="4422627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A65545D6-1818-171A-90A7-5340535F00AC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019E69C8-A75E-5DCC-3B9F-AB666355E4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DAB808A1-6F1D-8A0C-3AA4-81B02E9BEF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25002" y="3400629"/>
            <a:ext cx="674442" cy="674442"/>
          </a:xfrm>
          <a:prstGeom prst="rect">
            <a:avLst/>
          </a:prstGeom>
        </p:spPr>
      </p:pic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243ED3A6-E353-2A28-ECE3-A4C753047BA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45793" y="3468268"/>
            <a:ext cx="539164" cy="539164"/>
          </a:xfrm>
          <a:prstGeom prst="rect">
            <a:avLst/>
          </a:prstGeom>
        </p:spPr>
      </p:pic>
      <p:grpSp>
        <p:nvGrpSpPr>
          <p:cNvPr id="96" name="Group 65">
            <a:extLst>
              <a:ext uri="{FF2B5EF4-FFF2-40B4-BE49-F238E27FC236}">
                <a16:creationId xmlns:a16="http://schemas.microsoft.com/office/drawing/2014/main" id="{1E546764-37D5-9D90-5ECF-E14876A89555}"/>
              </a:ext>
            </a:extLst>
          </p:cNvPr>
          <p:cNvGrpSpPr/>
          <p:nvPr/>
        </p:nvGrpSpPr>
        <p:grpSpPr>
          <a:xfrm>
            <a:off x="7685593" y="5043881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AE76AE56-F842-8AF9-B417-981E7C7BB18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2AF81935-738E-F114-0C11-B484CACE68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3A1CF6F-7E22-D0EC-5003-6B45AFC1A04C}"/>
              </a:ext>
            </a:extLst>
          </p:cNvPr>
          <p:cNvGrpSpPr/>
          <p:nvPr/>
        </p:nvGrpSpPr>
        <p:grpSpPr>
          <a:xfrm>
            <a:off x="2648459" y="3881843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911FEF1C-DFEF-7809-921F-AB3CE77B93C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0F933C64-3368-4D41-5D9A-2E0A7AD7C38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F336ECE8-48B5-61F8-4BBC-96A5C46CC2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20462" y="4304849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BEBCA2C7-AB76-C5F2-946D-0D7DEBA2FD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8474" y="6390417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8A1F124-0839-8DE5-E98D-F797FED7006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20394" y="4348663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3334A4-671E-A998-EF40-A95178D855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74530" y="2941704"/>
            <a:ext cx="384081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15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6be467-e76b-4869-981c-41fd8dac8726" xsi:nil="true"/>
    <lcf76f155ced4ddcb4097134ff3c332f xmlns="58c8e540-cdfe-4713-bff0-4351d38ade9d">
      <Terms xmlns="http://schemas.microsoft.com/office/infopath/2007/PartnerControls"/>
    </lcf76f155ced4ddcb4097134ff3c332f>
    <Number xmlns="58c8e540-cdfe-4713-bff0-4351d38ade9d" xsi:nil="true"/>
  </documentManagement>
</p:properties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C34E0-A552-4DB3-A95A-BF91598DFC65}"/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microsoft.com/sharepoint/v3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39022ca7-da8b-462c-ac53-cf911d2e7c5d"/>
    <ds:schemaRef ds:uri="21fe2dc5-e687-4b08-a992-8b5ade4d547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1441</Words>
  <Application>Microsoft Office PowerPoint</Application>
  <PresentationFormat>Custom</PresentationFormat>
  <Paragraphs>493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DM Sans Bold</vt:lpstr>
      <vt:lpstr>Calibri</vt:lpstr>
      <vt:lpstr>DM Sans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9</cp:revision>
  <cp:lastPrinted>2025-02-24T11:06:37Z</cp:lastPrinted>
  <dcterms:created xsi:type="dcterms:W3CDTF">2006-08-16T00:00:00Z</dcterms:created>
  <dcterms:modified xsi:type="dcterms:W3CDTF">2025-09-24T13:06:54Z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